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0"/>
  </p:notesMasterIdLst>
  <p:handoutMasterIdLst>
    <p:handoutMasterId r:id="rId21"/>
  </p:handoutMasterIdLst>
  <p:sldIdLst>
    <p:sldId id="256" r:id="rId3"/>
    <p:sldId id="272" r:id="rId4"/>
    <p:sldId id="275" r:id="rId5"/>
    <p:sldId id="268" r:id="rId6"/>
    <p:sldId id="274" r:id="rId7"/>
    <p:sldId id="276" r:id="rId8"/>
    <p:sldId id="273" r:id="rId9"/>
    <p:sldId id="277" r:id="rId10"/>
    <p:sldId id="260" r:id="rId11"/>
    <p:sldId id="278" r:id="rId12"/>
    <p:sldId id="265" r:id="rId13"/>
    <p:sldId id="266" r:id="rId14"/>
    <p:sldId id="264" r:id="rId15"/>
    <p:sldId id="267" r:id="rId16"/>
    <p:sldId id="269" r:id="rId17"/>
    <p:sldId id="270" r:id="rId18"/>
    <p:sldId id="271" r:id="rId19"/>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521" autoAdjust="0"/>
    <p:restoredTop sz="94376" autoAdjust="0"/>
  </p:normalViewPr>
  <p:slideViewPr>
    <p:cSldViewPr>
      <p:cViewPr varScale="1">
        <p:scale>
          <a:sx n="114" d="100"/>
          <a:sy n="114" d="100"/>
        </p:scale>
        <p:origin x="22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11/16/2020</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11/16/2020</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11/16/2020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11/16/2020</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11/16/2020</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11/16/2020</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11/16/2020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11/16/2020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11/16/2020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a:t>WOODLAND School District</a:t>
            </a:r>
            <a:br>
              <a:rPr lang="en-US" dirty="0"/>
            </a:br>
            <a:r>
              <a:rPr lang="en-US" dirty="0"/>
              <a:t>2019-20120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 Director of Business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8B398-40F2-4E55-8FD2-B6EFB7C36E6A}"/>
              </a:ext>
            </a:extLst>
          </p:cNvPr>
          <p:cNvSpPr>
            <a:spLocks noGrp="1"/>
          </p:cNvSpPr>
          <p:nvPr>
            <p:ph type="title"/>
          </p:nvPr>
        </p:nvSpPr>
        <p:spPr/>
        <p:txBody>
          <a:bodyPr>
            <a:normAutofit fontScale="90000"/>
          </a:bodyPr>
          <a:lstStyle/>
          <a:p>
            <a:r>
              <a:rPr lang="en-US" dirty="0"/>
              <a:t>GF Detailed Expenditures (By Program) and Comparison to Budget</a:t>
            </a:r>
          </a:p>
        </p:txBody>
      </p:sp>
      <p:pic>
        <p:nvPicPr>
          <p:cNvPr id="3" name="Picture 2">
            <a:extLst>
              <a:ext uri="{FF2B5EF4-FFF2-40B4-BE49-F238E27FC236}">
                <a16:creationId xmlns:a16="http://schemas.microsoft.com/office/drawing/2014/main" id="{C41B2DAD-1FEF-40A7-9CE5-0D337F7D0CA7}"/>
              </a:ext>
            </a:extLst>
          </p:cNvPr>
          <p:cNvPicPr>
            <a:picLocks noChangeAspect="1"/>
          </p:cNvPicPr>
          <p:nvPr/>
        </p:nvPicPr>
        <p:blipFill>
          <a:blip r:embed="rId2"/>
          <a:stretch>
            <a:fillRect/>
          </a:stretch>
        </p:blipFill>
        <p:spPr>
          <a:xfrm>
            <a:off x="838200" y="1676400"/>
            <a:ext cx="7696199" cy="4724400"/>
          </a:xfrm>
          <a:prstGeom prst="rect">
            <a:avLst/>
          </a:prstGeom>
        </p:spPr>
      </p:pic>
    </p:spTree>
    <p:extLst>
      <p:ext uri="{BB962C8B-B14F-4D97-AF65-F5344CB8AC3E}">
        <p14:creationId xmlns:p14="http://schemas.microsoft.com/office/powerpoint/2010/main" val="88753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Transportation &amp; Food Service </a:t>
            </a:r>
          </a:p>
        </p:txBody>
      </p:sp>
      <p:sp>
        <p:nvSpPr>
          <p:cNvPr id="10" name="Content Placeholder 9"/>
          <p:cNvSpPr>
            <a:spLocks noGrp="1"/>
          </p:cNvSpPr>
          <p:nvPr>
            <p:ph sz="quarter" idx="2"/>
          </p:nvPr>
        </p:nvSpPr>
        <p:spPr>
          <a:xfrm>
            <a:off x="457200" y="2514600"/>
            <a:ext cx="4040188" cy="3886200"/>
          </a:xfrm>
        </p:spPr>
        <p:txBody>
          <a:bodyPr>
            <a:normAutofit fontScale="77500" lnSpcReduction="20000"/>
          </a:bodyPr>
          <a:lstStyle/>
          <a:p>
            <a:pPr>
              <a:buClr>
                <a:schemeClr val="tx2"/>
              </a:buClr>
              <a:buFont typeface="Wingdings" pitchFamily="2" charset="2"/>
              <a:buChar char="q"/>
            </a:pPr>
            <a:r>
              <a:rPr lang="en-US" sz="1800" dirty="0"/>
              <a:t>Total Students transported = </a:t>
            </a:r>
            <a:r>
              <a:rPr lang="en-US" sz="1800" dirty="0" err="1"/>
              <a:t>Approx</a:t>
            </a:r>
            <a:r>
              <a:rPr lang="en-US" sz="1800" dirty="0"/>
              <a:t> 5,500 Basic average per day and 370 Special Ed/Homeless per day average</a:t>
            </a:r>
            <a:endParaRPr lang="en-US" sz="1400" i="1" dirty="0"/>
          </a:p>
          <a:p>
            <a:pPr>
              <a:buClr>
                <a:schemeClr val="tx2"/>
              </a:buClr>
              <a:buFont typeface="Wingdings" pitchFamily="2" charset="2"/>
              <a:buChar char="q"/>
            </a:pPr>
            <a:r>
              <a:rPr lang="en-US" sz="1800" dirty="0"/>
              <a:t>Total Expenditures (</a:t>
            </a:r>
            <a:r>
              <a:rPr lang="en-US" sz="1800" dirty="0" err="1"/>
              <a:t>inc</a:t>
            </a:r>
            <a:r>
              <a:rPr lang="en-US" sz="1800" dirty="0"/>
              <a:t> Utilities)   =  $5,754,239</a:t>
            </a:r>
          </a:p>
          <a:p>
            <a:pPr>
              <a:buClr>
                <a:schemeClr val="tx2"/>
              </a:buClr>
              <a:buFont typeface="Wingdings" pitchFamily="2" charset="2"/>
              <a:buChar char="q"/>
            </a:pPr>
            <a:r>
              <a:rPr lang="en-US" sz="1800" dirty="0"/>
              <a:t>Total Revenues        =  $5,703,710</a:t>
            </a:r>
          </a:p>
          <a:p>
            <a:pPr>
              <a:buClr>
                <a:schemeClr val="tx2"/>
              </a:buClr>
              <a:buFont typeface="Wingdings" pitchFamily="2" charset="2"/>
              <a:buChar char="q"/>
            </a:pPr>
            <a:r>
              <a:rPr lang="en-US" sz="1800" dirty="0"/>
              <a:t>Total Unfunded = $50,529  Budgeted unfunded plus utilities was $608,732.</a:t>
            </a:r>
          </a:p>
          <a:p>
            <a:pPr>
              <a:buClr>
                <a:schemeClr val="tx2"/>
              </a:buClr>
              <a:buFont typeface="Wingdings" pitchFamily="2" charset="2"/>
              <a:buChar char="q"/>
            </a:pPr>
            <a:r>
              <a:rPr lang="en-US" sz="1800" dirty="0"/>
              <a:t>District received funds from other districts based on budgeted unfunded.  This resulted in $441,000 total received, greater than the annual costs.  It was decided to transfer $400,000 to the Capital Projects Fund for KWRL projects.  The remaining $43,000 was carried forward into 20-21.</a:t>
            </a:r>
          </a:p>
          <a:p>
            <a:pPr>
              <a:buClr>
                <a:schemeClr val="tx2"/>
              </a:buClr>
              <a:buFont typeface="Wingdings" pitchFamily="2" charset="2"/>
              <a:buChar char="q"/>
            </a:pPr>
            <a:r>
              <a:rPr lang="en-US" sz="1800" dirty="0"/>
              <a:t>Woodland’s portion of unfunded plus CPF Transfer is $233,995, which represents 36.11% ownership of the Co-Op (2.48% increase from 18-19)</a:t>
            </a:r>
          </a:p>
          <a:p>
            <a:pPr>
              <a:buClr>
                <a:schemeClr val="tx2"/>
              </a:buClr>
              <a:buFont typeface="Wingdings" pitchFamily="2" charset="2"/>
              <a:buChar char="q"/>
            </a:pPr>
            <a:endParaRPr lang="en-US" sz="1800" dirty="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4190999"/>
          </a:xfrm>
        </p:spPr>
        <p:txBody>
          <a:bodyPr>
            <a:normAutofit fontScale="77500" lnSpcReduction="20000"/>
          </a:bodyPr>
          <a:lstStyle/>
          <a:p>
            <a:pPr>
              <a:buClr>
                <a:schemeClr val="tx2"/>
              </a:buClr>
              <a:buFont typeface="Wingdings" pitchFamily="2" charset="2"/>
              <a:buChar char="q"/>
            </a:pPr>
            <a:r>
              <a:rPr lang="en-US" sz="1800" dirty="0"/>
              <a:t>National School Lunch Program run through March 2020.  This program resulted in a loss of $112,000 for the time period.  </a:t>
            </a:r>
          </a:p>
          <a:p>
            <a:pPr>
              <a:buClr>
                <a:schemeClr val="tx2"/>
              </a:buClr>
              <a:buFont typeface="Wingdings" pitchFamily="2" charset="2"/>
              <a:buChar char="q"/>
            </a:pPr>
            <a:r>
              <a:rPr lang="en-US" sz="1800" dirty="0"/>
              <a:t>Due to the pandemic, the Summer Food Service Program was run (delivery) through the end of June and then the traditional summer program (pick up at WMS only) was run in July and August.  This program ran at a loss of approx. $10,000. </a:t>
            </a:r>
          </a:p>
          <a:p>
            <a:pPr>
              <a:buClr>
                <a:schemeClr val="tx2"/>
              </a:buClr>
              <a:buFont typeface="Wingdings" pitchFamily="2" charset="2"/>
              <a:buChar char="q"/>
            </a:pPr>
            <a:r>
              <a:rPr lang="en-US" sz="1800" dirty="0"/>
              <a:t>Unlike other programs, any staff that did not work during the spring closure had to be transferred out of the program.  The total of approximately $96,000 had to be covered by levy funds.</a:t>
            </a:r>
          </a:p>
          <a:p>
            <a:pPr>
              <a:buClr>
                <a:schemeClr val="tx2"/>
              </a:buClr>
              <a:buFont typeface="Wingdings" pitchFamily="2" charset="2"/>
              <a:buChar char="q"/>
            </a:pPr>
            <a:r>
              <a:rPr lang="en-US" sz="1800" dirty="0"/>
              <a:t>Sodexo Guarantee ($225,000) and the actual for this year was ($218,000).  Many of the costs transferred into the pandemic summer program were for meal delivery staff.  Even with this transfers and the cost of the </a:t>
            </a:r>
            <a:r>
              <a:rPr lang="en-US" sz="1800" dirty="0" err="1"/>
              <a:t>Covid</a:t>
            </a:r>
            <a:r>
              <a:rPr lang="en-US" sz="1800" dirty="0"/>
              <a:t> staff, the guarantee is met and there will be nothing owed by Sodexo for 19-20.</a:t>
            </a:r>
          </a:p>
          <a:p>
            <a:pPr>
              <a:buNone/>
            </a:pPr>
            <a:endParaRPr lang="en-US" sz="1800" dirty="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a:solidFill>
                  <a:schemeClr val="bg1"/>
                </a:solidFill>
              </a:rPr>
              <a:t>Transportation</a:t>
            </a:r>
            <a:r>
              <a:rPr lang="en-US" dirty="0"/>
              <a:t>	</a:t>
            </a:r>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a:solidFill>
                  <a:schemeClr val="bg1"/>
                </a:solidFill>
              </a:rPr>
              <a:t>Food Service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and After School Care</a:t>
            </a:r>
          </a:p>
        </p:txBody>
      </p:sp>
      <p:sp>
        <p:nvSpPr>
          <p:cNvPr id="7" name="Content Placeholder 6"/>
          <p:cNvSpPr>
            <a:spLocks noGrp="1"/>
          </p:cNvSpPr>
          <p:nvPr>
            <p:ph sz="quarter" idx="1"/>
          </p:nvPr>
        </p:nvSpPr>
        <p:spPr>
          <a:xfrm>
            <a:off x="685800" y="1676400"/>
            <a:ext cx="8077200" cy="4648200"/>
          </a:xfrm>
        </p:spPr>
        <p:txBody>
          <a:bodyPr>
            <a:normAutofit fontScale="70000" lnSpcReduction="20000"/>
          </a:bodyPr>
          <a:lstStyle/>
          <a:p>
            <a:r>
              <a:rPr lang="en-US" dirty="0"/>
              <a:t>The WCC and YCC programs add opportunities for parents and students in a small community without many daycare options for families</a:t>
            </a:r>
          </a:p>
          <a:p>
            <a:r>
              <a:rPr lang="en-US" dirty="0"/>
              <a:t>Programs served about 130 families throughout the year and also provided summer care.  WCC was closed from mid-March through June, due to the pandemic.  As with other programs, staff were paid for contracted hours, even though they were not providing services to students.</a:t>
            </a:r>
          </a:p>
          <a:p>
            <a:r>
              <a:rPr lang="en-US" dirty="0"/>
              <a:t>WCC program is licensed by the state and able to provide options for low income families</a:t>
            </a:r>
          </a:p>
          <a:p>
            <a:r>
              <a:rPr lang="en-US" dirty="0"/>
              <a:t>Daycare programs ran at a loss of $64,000.  Last year they had a loss of almost $40,000.  Considering the closure and the increased staffing to ensure social distancing, this loss was to be expected. </a:t>
            </a:r>
          </a:p>
          <a:p>
            <a:r>
              <a:rPr lang="en-US" dirty="0"/>
              <a:t>The program continues to provide an important service in a community with very little daycare available and providing convenience for parents (now at both schools).  WCC continues to provide before, after and full-day care during remote and hybrid learning.</a:t>
            </a:r>
          </a:p>
          <a:p>
            <a:pPr>
              <a:buNone/>
            </a:pPr>
            <a:endParaRPr lang="en-US" dirty="0"/>
          </a:p>
          <a:p>
            <a:endParaRPr lang="en-US" dirty="0"/>
          </a:p>
          <a:p>
            <a:endParaRPr lang="en-US" dirty="0"/>
          </a:p>
          <a:p>
            <a:endParaRPr lang="en-US"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a:t>Capital Projects  </a:t>
            </a:r>
          </a:p>
          <a:p>
            <a:r>
              <a:rPr lang="en-US" dirty="0"/>
              <a:t>Debt Service</a:t>
            </a:r>
          </a:p>
          <a:p>
            <a:r>
              <a:rPr lang="en-US" dirty="0"/>
              <a:t>ASB	 </a:t>
            </a:r>
          </a:p>
          <a:p>
            <a:r>
              <a:rPr lang="en-US" dirty="0"/>
              <a:t>Transportation vehicle</a:t>
            </a:r>
          </a:p>
        </p:txBody>
      </p:sp>
      <p:sp>
        <p:nvSpPr>
          <p:cNvPr id="2" name="Title 1"/>
          <p:cNvSpPr>
            <a:spLocks noGrp="1"/>
          </p:cNvSpPr>
          <p:nvPr>
            <p:ph type="title"/>
          </p:nvPr>
        </p:nvSpPr>
        <p:spPr>
          <a:xfrm>
            <a:off x="1371600" y="1219200"/>
            <a:ext cx="6858000" cy="1362075"/>
          </a:xfrm>
        </p:spPr>
        <p:txBody>
          <a:bodyPr/>
          <a:lstStyle/>
          <a:p>
            <a:r>
              <a:rPr lang="en-US" dirty="0">
                <a:effectLst>
                  <a:reflection blurRad="6350" stA="55000" endA="300" endPos="45500" dir="5400000" sy="-100000" algn="bl" rotWithShape="0"/>
                </a:effectLst>
              </a:rPr>
              <a:t>Other Funds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normAutofit/>
          </a:bodyPr>
          <a:lstStyle/>
          <a:p>
            <a:pPr>
              <a:buClr>
                <a:schemeClr val="bg2">
                  <a:lumMod val="20000"/>
                  <a:lumOff val="80000"/>
                </a:schemeClr>
              </a:buClr>
            </a:pPr>
            <a:r>
              <a:rPr lang="en-US" sz="2400" dirty="0"/>
              <a:t>Beginning Fund Balance	$   317,704</a:t>
            </a:r>
          </a:p>
          <a:p>
            <a:pPr>
              <a:buClr>
                <a:schemeClr val="bg2">
                  <a:lumMod val="20000"/>
                  <a:lumOff val="80000"/>
                </a:schemeClr>
              </a:buClr>
              <a:buNone/>
            </a:pPr>
            <a:endParaRPr lang="en-US" sz="2400" dirty="0"/>
          </a:p>
          <a:p>
            <a:pPr>
              <a:buClr>
                <a:schemeClr val="bg2">
                  <a:lumMod val="20000"/>
                  <a:lumOff val="80000"/>
                </a:schemeClr>
              </a:buClr>
            </a:pPr>
            <a:r>
              <a:rPr lang="en-US" sz="2400" dirty="0"/>
              <a:t>Revenues/Other Fin </a:t>
            </a:r>
            <a:r>
              <a:rPr lang="en-US" sz="2400" dirty="0" err="1"/>
              <a:t>Srce</a:t>
            </a:r>
            <a:r>
              <a:rPr lang="en-US" sz="2400" dirty="0"/>
              <a:t>	$   885,601</a:t>
            </a:r>
          </a:p>
          <a:p>
            <a:pPr>
              <a:buClr>
                <a:schemeClr val="bg2">
                  <a:lumMod val="20000"/>
                  <a:lumOff val="80000"/>
                </a:schemeClr>
              </a:buClr>
            </a:pPr>
            <a:r>
              <a:rPr lang="en-US" sz="2400" dirty="0"/>
              <a:t>	</a:t>
            </a:r>
          </a:p>
          <a:p>
            <a:pPr>
              <a:buClr>
                <a:schemeClr val="bg2">
                  <a:lumMod val="20000"/>
                  <a:lumOff val="80000"/>
                </a:schemeClr>
              </a:buClr>
            </a:pPr>
            <a:r>
              <a:rPr lang="en-US" sz="2400" dirty="0"/>
              <a:t>Expend/Other Fin Uses	$   </a:t>
            </a:r>
            <a:r>
              <a:rPr lang="en-US" sz="2400" u="sng" dirty="0"/>
              <a:t>426,033</a:t>
            </a:r>
          </a:p>
          <a:p>
            <a:pPr>
              <a:buClr>
                <a:schemeClr val="bg2">
                  <a:lumMod val="20000"/>
                  <a:lumOff val="80000"/>
                </a:schemeClr>
              </a:buClr>
              <a:buNone/>
            </a:pPr>
            <a:endParaRPr lang="en-US" sz="2400" dirty="0"/>
          </a:p>
          <a:p>
            <a:pPr>
              <a:buClr>
                <a:schemeClr val="bg2">
                  <a:lumMod val="20000"/>
                  <a:lumOff val="80000"/>
                </a:schemeClr>
              </a:buClr>
            </a:pPr>
            <a:r>
              <a:rPr lang="en-US" sz="2400" dirty="0"/>
              <a:t>Ending Fund Balance	$   777,272</a:t>
            </a:r>
          </a:p>
        </p:txBody>
      </p:sp>
      <p:sp>
        <p:nvSpPr>
          <p:cNvPr id="2" name="TextBox 1"/>
          <p:cNvSpPr txBox="1"/>
          <p:nvPr/>
        </p:nvSpPr>
        <p:spPr>
          <a:xfrm>
            <a:off x="838200" y="5257800"/>
            <a:ext cx="6629400" cy="1323439"/>
          </a:xfrm>
          <a:prstGeom prst="rect">
            <a:avLst/>
          </a:prstGeom>
          <a:noFill/>
        </p:spPr>
        <p:txBody>
          <a:bodyPr wrap="square" rtlCol="0">
            <a:spAutoFit/>
          </a:bodyPr>
          <a:lstStyle/>
          <a:p>
            <a:r>
              <a:rPr lang="en-US" sz="1600" dirty="0"/>
              <a:t>Expenditures were for the WMS water project which was funded by a state grant and the KWRL tank project. Total Fund Balance is made up of $200,500 in Impact Fees and $69,310 Designated for Future Capital Projects, $23,900 in State Grant to complete the water projects and $483,600 for KWRL projects.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p>
        </p:txBody>
      </p:sp>
      <p:sp>
        <p:nvSpPr>
          <p:cNvPr id="12" name="Rectangle 11"/>
          <p:cNvSpPr/>
          <p:nvPr/>
        </p:nvSpPr>
        <p:spPr>
          <a:xfrm>
            <a:off x="304800" y="1524000"/>
            <a:ext cx="8534400" cy="646331"/>
          </a:xfrm>
          <a:prstGeom prst="rect">
            <a:avLst/>
          </a:prstGeom>
        </p:spPr>
        <p:txBody>
          <a:bodyPr wrap="square">
            <a:spAutoFit/>
          </a:bodyPr>
          <a:lstStyle/>
          <a:p>
            <a:r>
              <a:rPr lang="en-US" dirty="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a:t>Amount available for principal/interest at August 31, 2020 = $1,195,195</a:t>
            </a:r>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3605940680"/>
              </p:ext>
            </p:extLst>
          </p:nvPr>
        </p:nvGraphicFramePr>
        <p:xfrm>
          <a:off x="419100" y="2286000"/>
          <a:ext cx="8305800" cy="3215108"/>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20000"/>
                    </a:ext>
                  </a:extLst>
                </a:gridCol>
                <a:gridCol w="1661160">
                  <a:extLst>
                    <a:ext uri="{9D8B030D-6E8A-4147-A177-3AD203B41FA5}">
                      <a16:colId xmlns:a16="http://schemas.microsoft.com/office/drawing/2014/main" val="20001"/>
                    </a:ext>
                  </a:extLst>
                </a:gridCol>
                <a:gridCol w="1661160">
                  <a:extLst>
                    <a:ext uri="{9D8B030D-6E8A-4147-A177-3AD203B41FA5}">
                      <a16:colId xmlns:a16="http://schemas.microsoft.com/office/drawing/2014/main" val="20002"/>
                    </a:ext>
                  </a:extLst>
                </a:gridCol>
                <a:gridCol w="1661160">
                  <a:extLst>
                    <a:ext uri="{9D8B030D-6E8A-4147-A177-3AD203B41FA5}">
                      <a16:colId xmlns:a16="http://schemas.microsoft.com/office/drawing/2014/main" val="20003"/>
                    </a:ext>
                  </a:extLst>
                </a:gridCol>
                <a:gridCol w="1661160">
                  <a:extLst>
                    <a:ext uri="{9D8B030D-6E8A-4147-A177-3AD203B41FA5}">
                      <a16:colId xmlns:a16="http://schemas.microsoft.com/office/drawing/2014/main" val="20004"/>
                    </a:ext>
                  </a:extLst>
                </a:gridCol>
              </a:tblGrid>
              <a:tr h="882644">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Debt</a:t>
                      </a:r>
                      <a:r>
                        <a:rPr lang="en-US" baseline="0" dirty="0">
                          <a:solidFill>
                            <a:schemeClr val="bg1"/>
                          </a:solidFill>
                        </a:rPr>
                        <a:t> Balance 9/1/19</a:t>
                      </a:r>
                      <a:endParaRPr lang="en-US" dirty="0">
                        <a:solidFill>
                          <a:schemeClr val="bg1"/>
                        </a:solidFill>
                      </a:endParaRPr>
                    </a:p>
                    <a:p>
                      <a:endParaRPr lang="en-US" dirty="0"/>
                    </a:p>
                  </a:txBody>
                  <a:tcPr/>
                </a:tc>
                <a:tc>
                  <a:txBody>
                    <a:bodyPr/>
                    <a:lstStyle/>
                    <a:p>
                      <a:r>
                        <a:rPr lang="en-US" dirty="0">
                          <a:solidFill>
                            <a:schemeClr val="bg1"/>
                          </a:solidFill>
                        </a:rPr>
                        <a:t>Debt Issued/</a:t>
                      </a:r>
                    </a:p>
                    <a:p>
                      <a:r>
                        <a:rPr lang="en-US" dirty="0">
                          <a:solidFill>
                            <a:schemeClr val="bg1"/>
                          </a:solidFill>
                        </a:rPr>
                        <a:t>Increased</a:t>
                      </a:r>
                    </a:p>
                  </a:txBody>
                  <a:tcPr/>
                </a:tc>
                <a:tc>
                  <a:txBody>
                    <a:bodyPr/>
                    <a:lstStyle/>
                    <a:p>
                      <a:r>
                        <a:rPr lang="en-US" dirty="0">
                          <a:solidFill>
                            <a:schemeClr val="bg1"/>
                          </a:solidFill>
                        </a:rPr>
                        <a:t>Debt Redeemed/</a:t>
                      </a:r>
                    </a:p>
                    <a:p>
                      <a:r>
                        <a:rPr lang="en-US" dirty="0">
                          <a:solidFill>
                            <a:schemeClr val="bg1"/>
                          </a:solidFill>
                        </a:rPr>
                        <a:t>Decreased</a:t>
                      </a:r>
                    </a:p>
                  </a:txBody>
                  <a:tcPr/>
                </a:tc>
                <a:tc>
                  <a:txBody>
                    <a:bodyPr/>
                    <a:lstStyle/>
                    <a:p>
                      <a:r>
                        <a:rPr lang="en-US" dirty="0">
                          <a:solidFill>
                            <a:schemeClr val="bg1"/>
                          </a:solidFill>
                        </a:rPr>
                        <a:t>Debt Balance 8/31/20</a:t>
                      </a:r>
                    </a:p>
                  </a:txBody>
                  <a:tcPr/>
                </a:tc>
                <a:extLst>
                  <a:ext uri="{0D108BD9-81ED-4DB2-BD59-A6C34878D82A}">
                    <a16:rowId xmlns:a16="http://schemas.microsoft.com/office/drawing/2014/main" val="10000"/>
                  </a:ext>
                </a:extLst>
              </a:tr>
              <a:tr h="421438">
                <a:tc>
                  <a:txBody>
                    <a:bodyPr/>
                    <a:lstStyle/>
                    <a:p>
                      <a:r>
                        <a:rPr lang="en-US" dirty="0"/>
                        <a:t>Voted Debt</a:t>
                      </a:r>
                    </a:p>
                  </a:txBody>
                  <a:tcPr/>
                </a:tc>
                <a:tc>
                  <a:txBody>
                    <a:bodyPr/>
                    <a:lstStyle/>
                    <a:p>
                      <a:r>
                        <a:rPr lang="en-US" dirty="0"/>
                        <a:t>$50,165,000</a:t>
                      </a:r>
                    </a:p>
                  </a:txBody>
                  <a:tcPr/>
                </a:tc>
                <a:tc>
                  <a:txBody>
                    <a:bodyPr/>
                    <a:lstStyle/>
                    <a:p>
                      <a:r>
                        <a:rPr lang="en-US" dirty="0"/>
                        <a:t>$             0</a:t>
                      </a:r>
                    </a:p>
                  </a:txBody>
                  <a:tcPr/>
                </a:tc>
                <a:tc>
                  <a:txBody>
                    <a:bodyPr/>
                    <a:lstStyle/>
                    <a:p>
                      <a:r>
                        <a:rPr lang="en-US" dirty="0"/>
                        <a:t>$  1,175,000</a:t>
                      </a:r>
                    </a:p>
                  </a:txBody>
                  <a:tcPr/>
                </a:tc>
                <a:tc>
                  <a:txBody>
                    <a:bodyPr/>
                    <a:lstStyle/>
                    <a:p>
                      <a:r>
                        <a:rPr lang="en-US" dirty="0"/>
                        <a:t>$48,990,000</a:t>
                      </a:r>
                    </a:p>
                  </a:txBody>
                  <a:tcPr/>
                </a:tc>
                <a:extLst>
                  <a:ext uri="{0D108BD9-81ED-4DB2-BD59-A6C34878D82A}">
                    <a16:rowId xmlns:a16="http://schemas.microsoft.com/office/drawing/2014/main" val="10001"/>
                  </a:ext>
                </a:extLst>
              </a:tr>
              <a:tr h="617851">
                <a:tc>
                  <a:txBody>
                    <a:bodyPr/>
                    <a:lstStyle/>
                    <a:p>
                      <a:r>
                        <a:rPr lang="en-US" dirty="0"/>
                        <a:t>Pension Liability**</a:t>
                      </a:r>
                    </a:p>
                  </a:txBody>
                  <a:tcPr/>
                </a:tc>
                <a:tc>
                  <a:txBody>
                    <a:bodyPr/>
                    <a:lstStyle/>
                    <a:p>
                      <a:endParaRPr lang="en-US" dirty="0"/>
                    </a:p>
                    <a:p>
                      <a:r>
                        <a:rPr lang="en-US" dirty="0"/>
                        <a:t>$  7,715,964</a:t>
                      </a:r>
                    </a:p>
                  </a:txBody>
                  <a:tcPr/>
                </a:tc>
                <a:tc>
                  <a:txBody>
                    <a:bodyPr/>
                    <a:lstStyle/>
                    <a:p>
                      <a:endParaRPr lang="en-US" dirty="0"/>
                    </a:p>
                    <a:p>
                      <a:r>
                        <a:rPr lang="en-US" dirty="0"/>
                        <a:t>$ 3,860,151</a:t>
                      </a:r>
                    </a:p>
                  </a:txBody>
                  <a:tcPr/>
                </a:tc>
                <a:tc>
                  <a:txBody>
                    <a:bodyPr/>
                    <a:lstStyle/>
                    <a:p>
                      <a:endParaRPr lang="en-US" dirty="0"/>
                    </a:p>
                    <a:p>
                      <a:r>
                        <a:rPr lang="en-US" dirty="0"/>
                        <a:t>$               0</a:t>
                      </a:r>
                    </a:p>
                  </a:txBody>
                  <a:tcPr/>
                </a:tc>
                <a:tc>
                  <a:txBody>
                    <a:bodyPr/>
                    <a:lstStyle/>
                    <a:p>
                      <a:endParaRPr lang="en-US" dirty="0"/>
                    </a:p>
                    <a:p>
                      <a:r>
                        <a:rPr lang="en-US" dirty="0"/>
                        <a:t>$11,576,115</a:t>
                      </a:r>
                    </a:p>
                  </a:txBody>
                  <a:tcPr/>
                </a:tc>
                <a:extLst>
                  <a:ext uri="{0D108BD9-81ED-4DB2-BD59-A6C34878D82A}">
                    <a16:rowId xmlns:a16="http://schemas.microsoft.com/office/drawing/2014/main" val="10002"/>
                  </a:ext>
                </a:extLst>
              </a:tr>
              <a:tr h="617851">
                <a:tc>
                  <a:txBody>
                    <a:bodyPr/>
                    <a:lstStyle/>
                    <a:p>
                      <a:r>
                        <a:rPr lang="en-US" dirty="0"/>
                        <a:t>Compensated Absences**</a:t>
                      </a:r>
                    </a:p>
                  </a:txBody>
                  <a:tcPr/>
                </a:tc>
                <a:tc>
                  <a:txBody>
                    <a:bodyPr/>
                    <a:lstStyle/>
                    <a:p>
                      <a:endParaRPr lang="en-US" dirty="0"/>
                    </a:p>
                    <a:p>
                      <a:r>
                        <a:rPr lang="en-US" dirty="0"/>
                        <a:t>$     554,095</a:t>
                      </a:r>
                    </a:p>
                  </a:txBody>
                  <a:tcPr/>
                </a:tc>
                <a:tc>
                  <a:txBody>
                    <a:bodyPr/>
                    <a:lstStyle/>
                    <a:p>
                      <a:endParaRPr lang="en-US" dirty="0"/>
                    </a:p>
                    <a:p>
                      <a:r>
                        <a:rPr lang="en-US" dirty="0"/>
                        <a:t>$      76,948</a:t>
                      </a:r>
                    </a:p>
                  </a:txBody>
                  <a:tcPr/>
                </a:tc>
                <a:tc>
                  <a:txBody>
                    <a:bodyPr/>
                    <a:lstStyle/>
                    <a:p>
                      <a:endParaRPr lang="en-US" dirty="0"/>
                    </a:p>
                  </a:txBody>
                  <a:tcPr/>
                </a:tc>
                <a:tc>
                  <a:txBody>
                    <a:bodyPr/>
                    <a:lstStyle/>
                    <a:p>
                      <a:endParaRPr lang="en-US" dirty="0"/>
                    </a:p>
                    <a:p>
                      <a:r>
                        <a:rPr lang="en-US" dirty="0"/>
                        <a:t>$     631,043</a:t>
                      </a:r>
                    </a:p>
                  </a:txBody>
                  <a:tcPr/>
                </a:tc>
                <a:extLst>
                  <a:ext uri="{0D108BD9-81ED-4DB2-BD59-A6C34878D82A}">
                    <a16:rowId xmlns:a16="http://schemas.microsoft.com/office/drawing/2014/main" val="10003"/>
                  </a:ext>
                </a:extLst>
              </a:tr>
              <a:tr h="599110">
                <a:tc>
                  <a:txBody>
                    <a:bodyPr/>
                    <a:lstStyle/>
                    <a:p>
                      <a:r>
                        <a:rPr lang="en-US" dirty="0"/>
                        <a:t>Total</a:t>
                      </a:r>
                    </a:p>
                  </a:txBody>
                  <a:tcPr/>
                </a:tc>
                <a:tc>
                  <a:txBody>
                    <a:bodyPr/>
                    <a:lstStyle/>
                    <a:p>
                      <a:r>
                        <a:rPr lang="en-US" dirty="0"/>
                        <a:t>$58,435,059</a:t>
                      </a:r>
                    </a:p>
                  </a:txBody>
                  <a:tcPr/>
                </a:tc>
                <a:tc>
                  <a:txBody>
                    <a:bodyPr/>
                    <a:lstStyle/>
                    <a:p>
                      <a:r>
                        <a:rPr lang="en-US" dirty="0"/>
                        <a:t>$ 3,937,099</a:t>
                      </a:r>
                    </a:p>
                  </a:txBody>
                  <a:tcPr/>
                </a:tc>
                <a:tc>
                  <a:txBody>
                    <a:bodyPr/>
                    <a:lstStyle/>
                    <a:p>
                      <a:r>
                        <a:rPr lang="en-US" dirty="0"/>
                        <a:t>$  1,175,000</a:t>
                      </a:r>
                    </a:p>
                  </a:txBody>
                  <a:tcPr/>
                </a:tc>
                <a:tc>
                  <a:txBody>
                    <a:bodyPr/>
                    <a:lstStyle/>
                    <a:p>
                      <a:r>
                        <a:rPr lang="en-US" dirty="0"/>
                        <a:t>$61,197,158</a:t>
                      </a:r>
                    </a:p>
                  </a:txBody>
                  <a:tcPr/>
                </a:tc>
                <a:extLst>
                  <a:ext uri="{0D108BD9-81ED-4DB2-BD59-A6C34878D82A}">
                    <a16:rowId xmlns:a16="http://schemas.microsoft.com/office/drawing/2014/main" val="10004"/>
                  </a:ext>
                </a:extLst>
              </a:tr>
            </a:tbl>
          </a:graphicData>
        </a:graphic>
      </p:graphicFrame>
      <p:sp>
        <p:nvSpPr>
          <p:cNvPr id="4" name="TextBox 3"/>
          <p:cNvSpPr txBox="1"/>
          <p:nvPr/>
        </p:nvSpPr>
        <p:spPr>
          <a:xfrm>
            <a:off x="457200" y="5715000"/>
            <a:ext cx="8229600" cy="369332"/>
          </a:xfrm>
          <a:prstGeom prst="rect">
            <a:avLst/>
          </a:prstGeom>
          <a:noFill/>
        </p:spPr>
        <p:txBody>
          <a:bodyPr wrap="square" rtlCol="0">
            <a:spAutoFit/>
          </a:bodyPr>
          <a:lstStyle/>
          <a:p>
            <a:r>
              <a:rPr lang="en-US" dirty="0"/>
              <a:t>** Required to be reported, per accounting rules.  Not debt owed.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a:solidFill>
                  <a:schemeClr val="tx1"/>
                </a:solidFill>
                <a:effectLst>
                  <a:reflection blurRad="6350" stA="60000" endA="900" endPos="58000" dir="5400000" sy="-100000" algn="bl" rotWithShape="0"/>
                </a:effectLst>
                <a:latin typeface="Century Gothic" pitchFamily="34" charset="0"/>
              </a:rPr>
              <a:t>ASB FUND</a:t>
            </a: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a:p>
          <a:p>
            <a:pPr>
              <a:buClr>
                <a:schemeClr val="tx2"/>
              </a:buClr>
              <a:buFont typeface="Wingdings" pitchFamily="2" charset="2"/>
              <a:buChar char="q"/>
            </a:pPr>
            <a:r>
              <a:rPr lang="en-US" dirty="0"/>
              <a:t>  Beginning Fund Balance		$235,487</a:t>
            </a:r>
          </a:p>
          <a:p>
            <a:pPr>
              <a:buClr>
                <a:schemeClr val="tx2"/>
              </a:buClr>
              <a:buNone/>
            </a:pPr>
            <a:endParaRPr lang="en-US" sz="1400" dirty="0"/>
          </a:p>
          <a:p>
            <a:pPr>
              <a:buClr>
                <a:schemeClr val="tx2"/>
              </a:buClr>
              <a:buFont typeface="Wingdings" pitchFamily="2" charset="2"/>
              <a:buChar char="q"/>
            </a:pPr>
            <a:r>
              <a:rPr lang="en-US" dirty="0"/>
              <a:t>  Revenues				$210,498</a:t>
            </a:r>
          </a:p>
          <a:p>
            <a:pPr>
              <a:buClr>
                <a:schemeClr val="tx2"/>
              </a:buClr>
              <a:buNone/>
            </a:pPr>
            <a:endParaRPr lang="en-US" sz="1400" dirty="0"/>
          </a:p>
          <a:p>
            <a:pPr>
              <a:buClr>
                <a:schemeClr val="tx2"/>
              </a:buClr>
              <a:buFont typeface="Wingdings" pitchFamily="2" charset="2"/>
              <a:buChar char="q"/>
            </a:pPr>
            <a:r>
              <a:rPr lang="en-US" dirty="0"/>
              <a:t>  Expenditures				$188,457</a:t>
            </a:r>
          </a:p>
          <a:p>
            <a:pPr>
              <a:buClr>
                <a:schemeClr val="tx2"/>
              </a:buClr>
              <a:buNone/>
            </a:pPr>
            <a:endParaRPr lang="en-US" sz="1400" dirty="0"/>
          </a:p>
          <a:p>
            <a:pPr>
              <a:buClr>
                <a:schemeClr val="tx2"/>
              </a:buClr>
              <a:buFont typeface="Wingdings" pitchFamily="2" charset="2"/>
              <a:buChar char="q"/>
            </a:pPr>
            <a:r>
              <a:rPr lang="en-US" dirty="0"/>
              <a:t>  Ending Fund Balance			$257,528</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a:t>ASB funds are for the extracurricular benefit for the students.  Their involvement in the decision-making process is an integral part of associated student body government.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solidFill>
                  <a:schemeClr val="tx1"/>
                </a:solidFill>
                <a:effectLst>
                  <a:reflection blurRad="6350" stA="60000" endA="900" endPos="58000" dir="5400000" sy="-100000" algn="bl" rotWithShape="0"/>
                </a:effectLst>
              </a:rPr>
              <a:t>TRANSPORTATION VEHICLE FUND</a:t>
            </a: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a:p>
          <a:p>
            <a:pPr>
              <a:buClr>
                <a:schemeClr val="tx2"/>
              </a:buClr>
              <a:buFont typeface="Wingdings" pitchFamily="2" charset="2"/>
              <a:buChar char="q"/>
            </a:pPr>
            <a:r>
              <a:rPr lang="en-US" dirty="0"/>
              <a:t>  Beginning Fund Balance		$2,999,711</a:t>
            </a:r>
          </a:p>
          <a:p>
            <a:pPr>
              <a:buClr>
                <a:schemeClr val="tx2"/>
              </a:buClr>
              <a:buNone/>
            </a:pPr>
            <a:endParaRPr lang="en-US" sz="1400" dirty="0"/>
          </a:p>
          <a:p>
            <a:pPr>
              <a:buClr>
                <a:schemeClr val="tx2"/>
              </a:buClr>
              <a:buFont typeface="Wingdings" pitchFamily="2" charset="2"/>
              <a:buChar char="q"/>
            </a:pPr>
            <a:r>
              <a:rPr lang="en-US" dirty="0"/>
              <a:t>  Revenues				$  948,775</a:t>
            </a:r>
          </a:p>
          <a:p>
            <a:pPr>
              <a:buClr>
                <a:schemeClr val="tx2"/>
              </a:buClr>
              <a:buNone/>
            </a:pPr>
            <a:endParaRPr lang="en-US" sz="1400" dirty="0"/>
          </a:p>
          <a:p>
            <a:pPr>
              <a:buClr>
                <a:schemeClr val="tx2"/>
              </a:buClr>
              <a:buFont typeface="Wingdings" pitchFamily="2" charset="2"/>
              <a:buChar char="q"/>
            </a:pPr>
            <a:r>
              <a:rPr lang="en-US" dirty="0"/>
              <a:t>  Expenditures				$   802,147</a:t>
            </a:r>
          </a:p>
          <a:p>
            <a:pPr>
              <a:buClr>
                <a:schemeClr val="tx2"/>
              </a:buClr>
              <a:buNone/>
            </a:pPr>
            <a:endParaRPr lang="en-US" sz="1400" dirty="0"/>
          </a:p>
          <a:p>
            <a:pPr>
              <a:buClr>
                <a:schemeClr val="tx2"/>
              </a:buClr>
              <a:buFont typeface="Wingdings" pitchFamily="2" charset="2"/>
              <a:buChar char="q"/>
            </a:pPr>
            <a:r>
              <a:rPr lang="en-US" dirty="0"/>
              <a:t>  Ending Fund Balance			$3,146,340</a:t>
            </a:r>
          </a:p>
          <a:p>
            <a:pPr>
              <a:buNone/>
            </a:pPr>
            <a:endParaRPr lang="en-US" dirty="0"/>
          </a:p>
        </p:txBody>
      </p:sp>
      <p:sp>
        <p:nvSpPr>
          <p:cNvPr id="4" name="TextBox 3"/>
          <p:cNvSpPr txBox="1"/>
          <p:nvPr/>
        </p:nvSpPr>
        <p:spPr>
          <a:xfrm>
            <a:off x="685800" y="1524000"/>
            <a:ext cx="7467600" cy="923330"/>
          </a:xfrm>
          <a:prstGeom prst="rect">
            <a:avLst/>
          </a:prstGeom>
          <a:noFill/>
        </p:spPr>
        <p:txBody>
          <a:bodyPr wrap="square" rtlCol="0">
            <a:spAutoFit/>
          </a:bodyPr>
          <a:lstStyle/>
          <a:p>
            <a:r>
              <a:rPr lang="en-US" dirty="0"/>
              <a:t>This fund is used to replace buses.  Revenue comes from the State (in the form of depreciation payments), interest earned on the investments and the annual levy payments made by the for Co-Op districts.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Fund Balance Summary</a:t>
            </a:r>
          </a:p>
        </p:txBody>
      </p:sp>
      <p:sp>
        <p:nvSpPr>
          <p:cNvPr id="3" name="Content Placeholder 2"/>
          <p:cNvSpPr>
            <a:spLocks noGrp="1"/>
          </p:cNvSpPr>
          <p:nvPr>
            <p:ph sz="quarter" idx="1"/>
          </p:nvPr>
        </p:nvSpPr>
        <p:spPr/>
        <p:txBody>
          <a:bodyPr/>
          <a:lstStyle/>
          <a:p>
            <a:r>
              <a:rPr lang="en-US" dirty="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92232545"/>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96240">
                <a:tc>
                  <a:txBody>
                    <a:bodyPr/>
                    <a:lstStyle/>
                    <a:p>
                      <a:pPr algn="ctr"/>
                      <a:r>
                        <a:rPr lang="en-US" dirty="0"/>
                        <a:t>Year Ended</a:t>
                      </a:r>
                    </a:p>
                  </a:txBody>
                  <a:tcPr/>
                </a:tc>
                <a:tc>
                  <a:txBody>
                    <a:bodyPr/>
                    <a:lstStyle/>
                    <a:p>
                      <a:pPr algn="ctr"/>
                      <a:r>
                        <a:rPr lang="en-US" dirty="0"/>
                        <a:t>% of Expenditures</a:t>
                      </a:r>
                    </a:p>
                  </a:txBody>
                  <a:tcPr/>
                </a:tc>
                <a:tc>
                  <a:txBody>
                    <a:bodyPr/>
                    <a:lstStyle/>
                    <a:p>
                      <a:pPr algn="ctr"/>
                      <a:r>
                        <a:rPr lang="en-US" dirty="0"/>
                        <a:t>Budget</a:t>
                      </a:r>
                    </a:p>
                  </a:txBody>
                  <a:tcPr/>
                </a:tc>
                <a:tc>
                  <a:txBody>
                    <a:bodyPr/>
                    <a:lstStyle/>
                    <a:p>
                      <a:pPr algn="ctr"/>
                      <a:r>
                        <a:rPr lang="en-US" dirty="0"/>
                        <a:t>Total Fund</a:t>
                      </a:r>
                      <a:r>
                        <a:rPr lang="en-US" baseline="0" dirty="0"/>
                        <a:t> Balance</a:t>
                      </a:r>
                      <a:endParaRPr lang="en-US" dirty="0"/>
                    </a:p>
                  </a:txBody>
                  <a:tcPr/>
                </a:tc>
                <a:extLst>
                  <a:ext uri="{0D108BD9-81ED-4DB2-BD59-A6C34878D82A}">
                    <a16:rowId xmlns:a16="http://schemas.microsoft.com/office/drawing/2014/main" val="10000"/>
                  </a:ext>
                </a:extLst>
              </a:tr>
              <a:tr h="370840">
                <a:tc>
                  <a:txBody>
                    <a:bodyPr/>
                    <a:lstStyle/>
                    <a:p>
                      <a:pPr algn="ctr" fontAlgn="b"/>
                      <a:r>
                        <a:rPr lang="en-US" sz="1200" b="0" i="0" u="none" strike="noStrike" dirty="0">
                          <a:effectLst/>
                          <a:latin typeface="Arial"/>
                        </a:rPr>
                        <a:t>2013</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21,251,166.00 </a:t>
                      </a:r>
                    </a:p>
                  </a:txBody>
                  <a:tcPr marL="9525" marR="9525" marT="9525" marB="0" anchor="b"/>
                </a:tc>
                <a:tc>
                  <a:txBody>
                    <a:bodyPr/>
                    <a:lstStyle/>
                    <a:p>
                      <a:pPr algn="r" fontAlgn="b"/>
                      <a:r>
                        <a:rPr lang="en-US" sz="1200" b="0" i="0" u="none" strike="noStrike" dirty="0">
                          <a:effectLst/>
                          <a:latin typeface="Arial"/>
                        </a:rPr>
                        <a:t> $   2,515,483.00 </a:t>
                      </a:r>
                    </a:p>
                  </a:txBody>
                  <a:tcPr marL="9525" marR="9525" marT="9525" marB="0" anchor="b"/>
                </a:tc>
                <a:extLst>
                  <a:ext uri="{0D108BD9-81ED-4DB2-BD59-A6C34878D82A}">
                    <a16:rowId xmlns:a16="http://schemas.microsoft.com/office/drawing/2014/main" val="10001"/>
                  </a:ext>
                </a:extLst>
              </a:tr>
              <a:tr h="370840">
                <a:tc>
                  <a:txBody>
                    <a:bodyPr/>
                    <a:lstStyle/>
                    <a:p>
                      <a:pPr algn="ctr" fontAlgn="b"/>
                      <a:r>
                        <a:rPr lang="en-US" sz="1200" b="0" i="0" u="none" strike="noStrike" dirty="0">
                          <a:effectLst/>
                          <a:latin typeface="Arial"/>
                        </a:rPr>
                        <a:t>2014</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23,652,108.00</a:t>
                      </a:r>
                    </a:p>
                  </a:txBody>
                  <a:tcPr marL="9525" marR="9525" marT="9525" marB="0" anchor="b"/>
                </a:tc>
                <a:tc>
                  <a:txBody>
                    <a:bodyPr/>
                    <a:lstStyle/>
                    <a:p>
                      <a:pPr algn="r" fontAlgn="b"/>
                      <a:r>
                        <a:rPr lang="en-US" sz="1200" b="0" i="0" u="none" strike="noStrike" dirty="0">
                          <a:effectLst/>
                          <a:latin typeface="Arial"/>
                        </a:rPr>
                        <a:t>$   2,785,917.00</a:t>
                      </a:r>
                    </a:p>
                  </a:txBody>
                  <a:tcPr marL="9525" marR="9525" marT="9525" marB="0" anchor="b"/>
                </a:tc>
                <a:extLst>
                  <a:ext uri="{0D108BD9-81ED-4DB2-BD59-A6C34878D82A}">
                    <a16:rowId xmlns:a16="http://schemas.microsoft.com/office/drawing/2014/main" val="10002"/>
                  </a:ext>
                </a:extLst>
              </a:tr>
              <a:tr h="370840">
                <a:tc>
                  <a:txBody>
                    <a:bodyPr/>
                    <a:lstStyle/>
                    <a:p>
                      <a:pPr algn="ctr" fontAlgn="b"/>
                      <a:r>
                        <a:rPr lang="en-US" sz="1200" b="0" i="0" u="none" strike="noStrike" dirty="0">
                          <a:effectLst/>
                          <a:latin typeface="Arial"/>
                        </a:rPr>
                        <a:t>2015</a:t>
                      </a:r>
                    </a:p>
                  </a:txBody>
                  <a:tcPr marL="9525" marR="9525" marT="9525" marB="0" anchor="b"/>
                </a:tc>
                <a:tc>
                  <a:txBody>
                    <a:bodyPr/>
                    <a:lstStyle/>
                    <a:p>
                      <a:pPr algn="ctr" fontAlgn="b"/>
                      <a:r>
                        <a:rPr lang="en-US" sz="1200" b="0" i="0" u="none" strike="noStrike" dirty="0">
                          <a:effectLst/>
                          <a:latin typeface="Arial"/>
                        </a:rPr>
                        <a:t>11.4%</a:t>
                      </a:r>
                    </a:p>
                  </a:txBody>
                  <a:tcPr marL="9525" marR="9525" marT="9525" marB="0" anchor="b"/>
                </a:tc>
                <a:tc>
                  <a:txBody>
                    <a:bodyPr/>
                    <a:lstStyle/>
                    <a:p>
                      <a:pPr algn="r" fontAlgn="b"/>
                      <a:r>
                        <a:rPr lang="en-US" sz="1200" b="0" i="0" u="none" strike="noStrike" dirty="0">
                          <a:effectLst/>
                          <a:latin typeface="Arial"/>
                        </a:rPr>
                        <a:t>$  25,016,430.00</a:t>
                      </a:r>
                    </a:p>
                  </a:txBody>
                  <a:tcPr marL="9525" marR="9525" marT="9525" marB="0" anchor="b"/>
                </a:tc>
                <a:tc>
                  <a:txBody>
                    <a:bodyPr/>
                    <a:lstStyle/>
                    <a:p>
                      <a:pPr algn="r" fontAlgn="b"/>
                      <a:r>
                        <a:rPr lang="en-US" sz="1200" b="0" i="0" u="none" strike="noStrike" dirty="0">
                          <a:effectLst/>
                          <a:latin typeface="Arial"/>
                        </a:rPr>
                        <a:t>$  2,842,390.00</a:t>
                      </a:r>
                    </a:p>
                  </a:txBody>
                  <a:tcPr marL="9525" marR="9525" marT="9525" marB="0" anchor="b"/>
                </a:tc>
                <a:extLst>
                  <a:ext uri="{0D108BD9-81ED-4DB2-BD59-A6C34878D82A}">
                    <a16:rowId xmlns:a16="http://schemas.microsoft.com/office/drawing/2014/main" val="10003"/>
                  </a:ext>
                </a:extLst>
              </a:tr>
              <a:tr h="370840">
                <a:tc>
                  <a:txBody>
                    <a:bodyPr/>
                    <a:lstStyle/>
                    <a:p>
                      <a:pPr algn="ctr" fontAlgn="b"/>
                      <a:r>
                        <a:rPr lang="en-US" sz="1200" b="0" i="0" u="none" strike="noStrike" dirty="0">
                          <a:effectLst/>
                          <a:latin typeface="Arial"/>
                        </a:rPr>
                        <a:t>2016</a:t>
                      </a:r>
                    </a:p>
                  </a:txBody>
                  <a:tcPr marL="9525" marR="9525" marT="9525" marB="0" anchor="b"/>
                </a:tc>
                <a:tc>
                  <a:txBody>
                    <a:bodyPr/>
                    <a:lstStyle/>
                    <a:p>
                      <a:pPr algn="ctr" fontAlgn="b"/>
                      <a:r>
                        <a:rPr lang="en-US" sz="1200" b="0" i="0" u="none" strike="noStrike" dirty="0">
                          <a:effectLst/>
                          <a:latin typeface="Arial"/>
                        </a:rPr>
                        <a:t> 9.5%</a:t>
                      </a:r>
                    </a:p>
                  </a:txBody>
                  <a:tcPr marL="9525" marR="9525" marT="9525" marB="0" anchor="b"/>
                </a:tc>
                <a:tc>
                  <a:txBody>
                    <a:bodyPr/>
                    <a:lstStyle/>
                    <a:p>
                      <a:pPr algn="r" fontAlgn="b"/>
                      <a:r>
                        <a:rPr lang="en-US" sz="1200" b="0" i="0" u="none" strike="noStrike" dirty="0">
                          <a:effectLst/>
                          <a:latin typeface="Arial"/>
                        </a:rPr>
                        <a:t>$  28,233,915.00</a:t>
                      </a:r>
                    </a:p>
                  </a:txBody>
                  <a:tcPr marL="9525" marR="9525" marT="9525" marB="0" anchor="b"/>
                </a:tc>
                <a:tc>
                  <a:txBody>
                    <a:bodyPr/>
                    <a:lstStyle/>
                    <a:p>
                      <a:pPr algn="r" fontAlgn="b"/>
                      <a:r>
                        <a:rPr lang="en-US" sz="1200" b="0" i="0" u="none" strike="noStrike" dirty="0">
                          <a:effectLst/>
                          <a:latin typeface="Arial"/>
                        </a:rPr>
                        <a:t>$  2,676,560.00</a:t>
                      </a:r>
                    </a:p>
                  </a:txBody>
                  <a:tcPr marL="9525" marR="9525" marT="9525" marB="0" anchor="b"/>
                </a:tc>
                <a:extLst>
                  <a:ext uri="{0D108BD9-81ED-4DB2-BD59-A6C34878D82A}">
                    <a16:rowId xmlns:a16="http://schemas.microsoft.com/office/drawing/2014/main" val="10004"/>
                  </a:ext>
                </a:extLst>
              </a:tr>
              <a:tr h="370840">
                <a:tc>
                  <a:txBody>
                    <a:bodyPr/>
                    <a:lstStyle/>
                    <a:p>
                      <a:pPr algn="ctr" fontAlgn="b"/>
                      <a:r>
                        <a:rPr lang="en-US" sz="1200" b="0" i="0" u="none" strike="noStrike" dirty="0">
                          <a:effectLst/>
                          <a:latin typeface="Arial"/>
                        </a:rPr>
                        <a:t>2017</a:t>
                      </a:r>
                    </a:p>
                  </a:txBody>
                  <a:tcPr marL="9525" marR="9525" marT="9525" marB="0" anchor="b"/>
                </a:tc>
                <a:tc>
                  <a:txBody>
                    <a:bodyPr/>
                    <a:lstStyle/>
                    <a:p>
                      <a:pPr algn="ctr" fontAlgn="b"/>
                      <a:r>
                        <a:rPr lang="en-US" sz="1200" b="0" i="0" u="none" strike="noStrike" dirty="0">
                          <a:effectLst/>
                          <a:latin typeface="Arial"/>
                        </a:rPr>
                        <a:t> 9.1%</a:t>
                      </a:r>
                    </a:p>
                  </a:txBody>
                  <a:tcPr marL="9525" marR="9525" marT="9525" marB="0" anchor="b"/>
                </a:tc>
                <a:tc>
                  <a:txBody>
                    <a:bodyPr/>
                    <a:lstStyle/>
                    <a:p>
                      <a:pPr algn="r" fontAlgn="b"/>
                      <a:r>
                        <a:rPr lang="en-US" sz="1200" b="0" i="0" u="none" strike="noStrike" dirty="0">
                          <a:effectLst/>
                          <a:latin typeface="Arial"/>
                        </a:rPr>
                        <a:t>$  30,270,375.00</a:t>
                      </a:r>
                    </a:p>
                  </a:txBody>
                  <a:tcPr marL="9525" marR="9525" marT="9525" marB="0" anchor="b"/>
                </a:tc>
                <a:tc>
                  <a:txBody>
                    <a:bodyPr/>
                    <a:lstStyle/>
                    <a:p>
                      <a:pPr algn="r" fontAlgn="b"/>
                      <a:r>
                        <a:rPr lang="en-US" sz="1200" b="0" i="0" u="none" strike="noStrike" dirty="0">
                          <a:effectLst/>
                          <a:latin typeface="Arial"/>
                        </a:rPr>
                        <a:t>$  2,764,560.00</a:t>
                      </a:r>
                    </a:p>
                  </a:txBody>
                  <a:tcPr marL="9525" marR="9525" marT="9525" marB="0" anchor="b"/>
                </a:tc>
                <a:extLst>
                  <a:ext uri="{0D108BD9-81ED-4DB2-BD59-A6C34878D82A}">
                    <a16:rowId xmlns:a16="http://schemas.microsoft.com/office/drawing/2014/main" val="10005"/>
                  </a:ext>
                </a:extLst>
              </a:tr>
              <a:tr h="370840">
                <a:tc>
                  <a:txBody>
                    <a:bodyPr/>
                    <a:lstStyle/>
                    <a:p>
                      <a:pPr algn="ctr" fontAlgn="b"/>
                      <a:r>
                        <a:rPr lang="en-US" sz="1200" b="0" i="0" u="none" strike="noStrike" dirty="0">
                          <a:effectLst/>
                          <a:latin typeface="Arial"/>
                        </a:rPr>
                        <a:t>2018</a:t>
                      </a:r>
                    </a:p>
                  </a:txBody>
                  <a:tcPr marL="9525" marR="9525" marT="9525" marB="0" anchor="b"/>
                </a:tc>
                <a:tc>
                  <a:txBody>
                    <a:bodyPr/>
                    <a:lstStyle/>
                    <a:p>
                      <a:pPr algn="ctr" fontAlgn="b"/>
                      <a:r>
                        <a:rPr lang="en-US" sz="1200" b="0" i="0" u="none" strike="noStrike" dirty="0">
                          <a:effectLst/>
                          <a:latin typeface="Arial"/>
                        </a:rPr>
                        <a:t> 7.9%</a:t>
                      </a:r>
                    </a:p>
                  </a:txBody>
                  <a:tcPr marL="9525" marR="9525" marT="9525" marB="0" anchor="b"/>
                </a:tc>
                <a:tc>
                  <a:txBody>
                    <a:bodyPr/>
                    <a:lstStyle/>
                    <a:p>
                      <a:pPr algn="r" fontAlgn="b"/>
                      <a:r>
                        <a:rPr lang="en-US" sz="1200" b="0" i="0" u="none" strike="noStrike" dirty="0">
                          <a:effectLst/>
                          <a:latin typeface="Arial"/>
                        </a:rPr>
                        <a:t>$  33,573,646.00</a:t>
                      </a:r>
                    </a:p>
                  </a:txBody>
                  <a:tcPr marL="9525" marR="9525" marT="9525" marB="0" anchor="b"/>
                </a:tc>
                <a:tc>
                  <a:txBody>
                    <a:bodyPr/>
                    <a:lstStyle/>
                    <a:p>
                      <a:pPr algn="r" fontAlgn="b"/>
                      <a:r>
                        <a:rPr lang="en-US" sz="1200" b="0" i="0" u="none" strike="noStrike" dirty="0">
                          <a:effectLst/>
                          <a:latin typeface="Arial"/>
                        </a:rPr>
                        <a:t>$  2,636,629.00</a:t>
                      </a:r>
                    </a:p>
                  </a:txBody>
                  <a:tcPr marL="9525" marR="9525" marT="9525" marB="0" anchor="b"/>
                </a:tc>
                <a:extLst>
                  <a:ext uri="{0D108BD9-81ED-4DB2-BD59-A6C34878D82A}">
                    <a16:rowId xmlns:a16="http://schemas.microsoft.com/office/drawing/2014/main" val="10006"/>
                  </a:ext>
                </a:extLst>
              </a:tr>
              <a:tr h="370840">
                <a:tc>
                  <a:txBody>
                    <a:bodyPr/>
                    <a:lstStyle/>
                    <a:p>
                      <a:pPr algn="ctr" fontAlgn="b"/>
                      <a:r>
                        <a:rPr lang="en-US" sz="1200" b="0" i="0" u="none" strike="noStrike" dirty="0">
                          <a:effectLst/>
                          <a:latin typeface="Arial"/>
                        </a:rPr>
                        <a:t>2019</a:t>
                      </a:r>
                    </a:p>
                  </a:txBody>
                  <a:tcPr marL="9525" marR="9525" marT="9525" marB="0" anchor="b"/>
                </a:tc>
                <a:tc>
                  <a:txBody>
                    <a:bodyPr/>
                    <a:lstStyle/>
                    <a:p>
                      <a:pPr algn="ctr" fontAlgn="b"/>
                      <a:r>
                        <a:rPr lang="en-US" sz="1200" b="0" i="0" u="none" strike="noStrike" dirty="0">
                          <a:effectLst/>
                          <a:latin typeface="Arial"/>
                        </a:rPr>
                        <a:t> 7.2%</a:t>
                      </a:r>
                    </a:p>
                  </a:txBody>
                  <a:tcPr marL="9525" marR="9525" marT="9525" marB="0" anchor="b"/>
                </a:tc>
                <a:tc>
                  <a:txBody>
                    <a:bodyPr/>
                    <a:lstStyle/>
                    <a:p>
                      <a:pPr algn="r" fontAlgn="b"/>
                      <a:r>
                        <a:rPr lang="en-US" sz="1200" b="0" i="0" u="none" strike="noStrike" dirty="0">
                          <a:effectLst/>
                          <a:latin typeface="Arial"/>
                        </a:rPr>
                        <a:t>$  37,468,437.00</a:t>
                      </a:r>
                    </a:p>
                  </a:txBody>
                  <a:tcPr marL="9525" marR="9525" marT="9525" marB="0" anchor="b"/>
                </a:tc>
                <a:tc>
                  <a:txBody>
                    <a:bodyPr/>
                    <a:lstStyle/>
                    <a:p>
                      <a:pPr algn="r" fontAlgn="b"/>
                      <a:r>
                        <a:rPr lang="en-US" sz="1200" b="0" i="0" u="none" strike="noStrike" dirty="0">
                          <a:effectLst/>
                          <a:latin typeface="Arial"/>
                        </a:rPr>
                        <a:t>$  2,695,935.00</a:t>
                      </a:r>
                    </a:p>
                  </a:txBody>
                  <a:tcPr marL="9525" marR="9525" marT="9525" marB="0" anchor="b"/>
                </a:tc>
                <a:extLst>
                  <a:ext uri="{0D108BD9-81ED-4DB2-BD59-A6C34878D82A}">
                    <a16:rowId xmlns:a16="http://schemas.microsoft.com/office/drawing/2014/main" val="10007"/>
                  </a:ext>
                </a:extLst>
              </a:tr>
              <a:tr h="370840">
                <a:tc>
                  <a:txBody>
                    <a:bodyPr/>
                    <a:lstStyle/>
                    <a:p>
                      <a:pPr algn="ctr" fontAlgn="b"/>
                      <a:r>
                        <a:rPr lang="en-US" sz="1200" b="0" i="0" u="none" strike="noStrike" dirty="0">
                          <a:effectLst/>
                          <a:latin typeface="Arial"/>
                        </a:rPr>
                        <a:t>2020</a:t>
                      </a:r>
                    </a:p>
                  </a:txBody>
                  <a:tcPr marL="9525" marR="9525" marT="9525" marB="0" anchor="b"/>
                </a:tc>
                <a:tc>
                  <a:txBody>
                    <a:bodyPr/>
                    <a:lstStyle/>
                    <a:p>
                      <a:pPr algn="ctr" fontAlgn="b"/>
                      <a:r>
                        <a:rPr lang="en-US" sz="1200" b="0" i="0" u="none" strike="noStrike" dirty="0">
                          <a:effectLst/>
                          <a:latin typeface="Arial"/>
                        </a:rPr>
                        <a:t> 9.9%</a:t>
                      </a:r>
                    </a:p>
                  </a:txBody>
                  <a:tcPr marL="9525" marR="9525" marT="9525" marB="0" anchor="b"/>
                </a:tc>
                <a:tc>
                  <a:txBody>
                    <a:bodyPr/>
                    <a:lstStyle/>
                    <a:p>
                      <a:pPr algn="r" fontAlgn="b"/>
                      <a:r>
                        <a:rPr lang="en-US" sz="1200" b="0" i="0" u="none" strike="noStrike" dirty="0">
                          <a:effectLst/>
                          <a:latin typeface="Arial"/>
                        </a:rPr>
                        <a:t>$  40,114,208.00</a:t>
                      </a:r>
                    </a:p>
                  </a:txBody>
                  <a:tcPr marL="9525" marR="9525" marT="9525" marB="0" anchor="b"/>
                </a:tc>
                <a:tc>
                  <a:txBody>
                    <a:bodyPr/>
                    <a:lstStyle/>
                    <a:p>
                      <a:pPr algn="r" fontAlgn="b"/>
                      <a:r>
                        <a:rPr lang="en-US" sz="1200" b="0" i="0" u="none" strike="noStrike" dirty="0">
                          <a:effectLst/>
                          <a:latin typeface="Arial"/>
                        </a:rPr>
                        <a:t>$  3,953,697.00</a:t>
                      </a:r>
                    </a:p>
                  </a:txBody>
                  <a:tcPr marL="9525" marR="9525" marT="9525"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761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43063-3997-4BC8-9C43-35892F264637}"/>
              </a:ext>
            </a:extLst>
          </p:cNvPr>
          <p:cNvSpPr>
            <a:spLocks noGrp="1"/>
          </p:cNvSpPr>
          <p:nvPr>
            <p:ph type="title"/>
          </p:nvPr>
        </p:nvSpPr>
        <p:spPr/>
        <p:txBody>
          <a:bodyPr/>
          <a:lstStyle/>
          <a:p>
            <a:r>
              <a:rPr lang="en-US" dirty="0"/>
              <a:t>Monthly FB Summary</a:t>
            </a:r>
          </a:p>
        </p:txBody>
      </p:sp>
      <p:pic>
        <p:nvPicPr>
          <p:cNvPr id="3" name="Picture 2">
            <a:extLst>
              <a:ext uri="{FF2B5EF4-FFF2-40B4-BE49-F238E27FC236}">
                <a16:creationId xmlns:a16="http://schemas.microsoft.com/office/drawing/2014/main" id="{F8A5DFDF-D967-4A0F-9F11-384C7FB72485}"/>
              </a:ext>
            </a:extLst>
          </p:cNvPr>
          <p:cNvPicPr>
            <a:picLocks noChangeAspect="1"/>
          </p:cNvPicPr>
          <p:nvPr/>
        </p:nvPicPr>
        <p:blipFill>
          <a:blip r:embed="rId2"/>
          <a:stretch>
            <a:fillRect/>
          </a:stretch>
        </p:blipFill>
        <p:spPr>
          <a:xfrm>
            <a:off x="0" y="1236014"/>
            <a:ext cx="9144000" cy="4385972"/>
          </a:xfrm>
          <a:prstGeom prst="rect">
            <a:avLst/>
          </a:prstGeom>
        </p:spPr>
      </p:pic>
    </p:spTree>
    <p:extLst>
      <p:ext uri="{BB962C8B-B14F-4D97-AF65-F5344CB8AC3E}">
        <p14:creationId xmlns:p14="http://schemas.microsoft.com/office/powerpoint/2010/main" val="3665235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 Balance/Enrollment</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164385186"/>
              </p:ext>
            </p:extLst>
          </p:nvPr>
        </p:nvGraphicFramePr>
        <p:xfrm>
          <a:off x="457200" y="1676399"/>
          <a:ext cx="7620000" cy="4939355"/>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428315">
                <a:tc>
                  <a:txBody>
                    <a:bodyPr/>
                    <a:lstStyle/>
                    <a:p>
                      <a:endParaRPr lang="en-US" dirty="0"/>
                    </a:p>
                  </a:txBody>
                  <a:tcPr/>
                </a:tc>
                <a:tc>
                  <a:txBody>
                    <a:bodyPr/>
                    <a:lstStyle/>
                    <a:p>
                      <a:r>
                        <a:rPr lang="en-US" dirty="0"/>
                        <a:t>August 31, 2020</a:t>
                      </a:r>
                    </a:p>
                  </a:txBody>
                  <a:tcPr/>
                </a:tc>
                <a:tc>
                  <a:txBody>
                    <a:bodyPr/>
                    <a:lstStyle/>
                    <a:p>
                      <a:r>
                        <a:rPr lang="en-US" dirty="0"/>
                        <a:t>August 31, 2019</a:t>
                      </a:r>
                    </a:p>
                  </a:txBody>
                  <a:tcPr/>
                </a:tc>
                <a:extLst>
                  <a:ext uri="{0D108BD9-81ED-4DB2-BD59-A6C34878D82A}">
                    <a16:rowId xmlns:a16="http://schemas.microsoft.com/office/drawing/2014/main" val="10000"/>
                  </a:ext>
                </a:extLst>
              </a:tr>
              <a:tr h="552417">
                <a:tc>
                  <a:txBody>
                    <a:bodyPr/>
                    <a:lstStyle/>
                    <a:p>
                      <a:r>
                        <a:rPr lang="en-US" dirty="0"/>
                        <a:t>Total Ending Fund Bal – NEW 19-20 (SF0/SF1)</a:t>
                      </a:r>
                    </a:p>
                  </a:txBody>
                  <a:tcPr/>
                </a:tc>
                <a:tc>
                  <a:txBody>
                    <a:bodyPr/>
                    <a:lstStyle/>
                    <a:p>
                      <a:pPr algn="ctr" fontAlgn="b"/>
                      <a:r>
                        <a:rPr lang="en-US" dirty="0"/>
                        <a:t>$</a:t>
                      </a:r>
                      <a:r>
                        <a:rPr lang="en-US" sz="1800" b="0" i="0" u="none" strike="noStrike" dirty="0">
                          <a:effectLst/>
                          <a:latin typeface="Arial"/>
                        </a:rPr>
                        <a:t>3,953,697</a:t>
                      </a:r>
                    </a:p>
                    <a:p>
                      <a:pPr algn="ctr" fontAlgn="b"/>
                      <a:r>
                        <a:rPr lang="en-US" sz="1800" b="0" i="0" u="none" strike="noStrike">
                          <a:effectLst/>
                          <a:latin typeface="Arial"/>
                        </a:rPr>
                        <a:t>$2,769,175/$1,184,523</a:t>
                      </a:r>
                      <a:endParaRPr lang="en-US" sz="1800" b="0" i="0" u="none" strike="noStrike" dirty="0">
                        <a:effectLst/>
                        <a:latin typeface="Arial"/>
                      </a:endParaRPr>
                    </a:p>
                  </a:txBody>
                  <a:tcPr/>
                </a:tc>
                <a:tc>
                  <a:txBody>
                    <a:bodyPr/>
                    <a:lstStyle/>
                    <a:p>
                      <a:pPr algn="ctr" fontAlgn="b"/>
                      <a:r>
                        <a:rPr lang="en-US" dirty="0"/>
                        <a:t>$</a:t>
                      </a:r>
                      <a:r>
                        <a:rPr lang="en-US" sz="1800" b="0" i="0" u="none" strike="noStrike" dirty="0">
                          <a:effectLst/>
                          <a:latin typeface="Arial"/>
                        </a:rPr>
                        <a:t>2,695,935</a:t>
                      </a:r>
                    </a:p>
                  </a:txBody>
                  <a:tcPr/>
                </a:tc>
                <a:extLst>
                  <a:ext uri="{0D108BD9-81ED-4DB2-BD59-A6C34878D82A}">
                    <a16:rowId xmlns:a16="http://schemas.microsoft.com/office/drawing/2014/main" val="10001"/>
                  </a:ext>
                </a:extLst>
              </a:tr>
              <a:tr h="365760">
                <a:tc>
                  <a:txBody>
                    <a:bodyPr/>
                    <a:lstStyle/>
                    <a:p>
                      <a:r>
                        <a:rPr lang="en-US" sz="1400" dirty="0"/>
                        <a:t>Restricted for </a:t>
                      </a:r>
                      <a:r>
                        <a:rPr lang="en-US" sz="1400" dirty="0" err="1"/>
                        <a:t>Pgm</a:t>
                      </a:r>
                      <a:r>
                        <a:rPr lang="en-US" sz="1400" dirty="0"/>
                        <a:t> Carryover</a:t>
                      </a:r>
                    </a:p>
                  </a:txBody>
                  <a:tcPr/>
                </a:tc>
                <a:tc>
                  <a:txBody>
                    <a:bodyPr/>
                    <a:lstStyle/>
                    <a:p>
                      <a:pPr algn="ctr"/>
                      <a:r>
                        <a:rPr lang="en-US" dirty="0"/>
                        <a:t>$       2,714</a:t>
                      </a:r>
                    </a:p>
                  </a:txBody>
                  <a:tcPr/>
                </a:tc>
                <a:tc>
                  <a:txBody>
                    <a:bodyPr/>
                    <a:lstStyle/>
                    <a:p>
                      <a:pPr algn="ctr"/>
                      <a:r>
                        <a:rPr lang="en-US" dirty="0"/>
                        <a:t>$   239,071</a:t>
                      </a:r>
                    </a:p>
                  </a:txBody>
                  <a:tcPr/>
                </a:tc>
                <a:extLst>
                  <a:ext uri="{0D108BD9-81ED-4DB2-BD59-A6C34878D82A}">
                    <a16:rowId xmlns:a16="http://schemas.microsoft.com/office/drawing/2014/main" val="10002"/>
                  </a:ext>
                </a:extLst>
              </a:tr>
              <a:tr h="365760">
                <a:tc>
                  <a:txBody>
                    <a:bodyPr/>
                    <a:lstStyle/>
                    <a:p>
                      <a:r>
                        <a:rPr lang="en-US" sz="1400" dirty="0" err="1"/>
                        <a:t>Nonspendable</a:t>
                      </a:r>
                      <a:r>
                        <a:rPr lang="en-US" sz="1400" dirty="0"/>
                        <a:t> for Prepaid</a:t>
                      </a:r>
                      <a:r>
                        <a:rPr lang="en-US" sz="1400" baseline="0" dirty="0"/>
                        <a:t> </a:t>
                      </a:r>
                      <a:r>
                        <a:rPr lang="en-US" sz="1400" baseline="0" dirty="0" err="1"/>
                        <a:t>Exp</a:t>
                      </a:r>
                      <a:endParaRPr lang="en-US" sz="1400" dirty="0"/>
                    </a:p>
                  </a:txBody>
                  <a:tcPr/>
                </a:tc>
                <a:tc>
                  <a:txBody>
                    <a:bodyPr/>
                    <a:lstStyle/>
                    <a:p>
                      <a:pPr algn="ctr"/>
                      <a:r>
                        <a:rPr lang="en-US" dirty="0"/>
                        <a:t>$   218,073</a:t>
                      </a:r>
                    </a:p>
                  </a:txBody>
                  <a:tcPr/>
                </a:tc>
                <a:tc>
                  <a:txBody>
                    <a:bodyPr/>
                    <a:lstStyle/>
                    <a:p>
                      <a:pPr algn="ctr"/>
                      <a:r>
                        <a:rPr lang="en-US" dirty="0"/>
                        <a:t>$   264,308</a:t>
                      </a:r>
                    </a:p>
                  </a:txBody>
                  <a:tcPr/>
                </a:tc>
                <a:extLst>
                  <a:ext uri="{0D108BD9-81ED-4DB2-BD59-A6C34878D82A}">
                    <a16:rowId xmlns:a16="http://schemas.microsoft.com/office/drawing/2014/main" val="10003"/>
                  </a:ext>
                </a:extLst>
              </a:tr>
              <a:tr h="365760">
                <a:tc>
                  <a:txBody>
                    <a:bodyPr/>
                    <a:lstStyle/>
                    <a:p>
                      <a:r>
                        <a:rPr lang="en-US" sz="1400" dirty="0"/>
                        <a:t>Assigned</a:t>
                      </a:r>
                      <a:r>
                        <a:rPr lang="en-US" sz="1400" baseline="0" dirty="0"/>
                        <a:t> for Building/</a:t>
                      </a:r>
                      <a:r>
                        <a:rPr lang="en-US" sz="1400" baseline="0" dirty="0" err="1"/>
                        <a:t>Dept</a:t>
                      </a:r>
                      <a:r>
                        <a:rPr lang="en-US" sz="1400" baseline="0" dirty="0"/>
                        <a:t> CO</a:t>
                      </a:r>
                      <a:endParaRPr lang="en-US" sz="1400" dirty="0"/>
                    </a:p>
                  </a:txBody>
                  <a:tcPr/>
                </a:tc>
                <a:tc>
                  <a:txBody>
                    <a:bodyPr/>
                    <a:lstStyle/>
                    <a:p>
                      <a:pPr algn="ctr"/>
                      <a:r>
                        <a:rPr lang="en-US" dirty="0"/>
                        <a:t>$ </a:t>
                      </a:r>
                      <a:r>
                        <a:rPr lang="en-US" baseline="0" dirty="0"/>
                        <a:t> </a:t>
                      </a:r>
                      <a:r>
                        <a:rPr lang="en-US" dirty="0"/>
                        <a:t> 243,020</a:t>
                      </a:r>
                    </a:p>
                  </a:txBody>
                  <a:tcPr/>
                </a:tc>
                <a:tc>
                  <a:txBody>
                    <a:bodyPr/>
                    <a:lstStyle/>
                    <a:p>
                      <a:pPr algn="ctr"/>
                      <a:r>
                        <a:rPr lang="en-US" dirty="0"/>
                        <a:t>$ </a:t>
                      </a:r>
                      <a:r>
                        <a:rPr lang="en-US" baseline="0" dirty="0"/>
                        <a:t> </a:t>
                      </a:r>
                      <a:r>
                        <a:rPr lang="en-US" dirty="0"/>
                        <a:t> 114,937</a:t>
                      </a:r>
                    </a:p>
                  </a:txBody>
                  <a:tcPr/>
                </a:tc>
                <a:extLst>
                  <a:ext uri="{0D108BD9-81ED-4DB2-BD59-A6C34878D82A}">
                    <a16:rowId xmlns:a16="http://schemas.microsoft.com/office/drawing/2014/main" val="10004"/>
                  </a:ext>
                </a:extLst>
              </a:tr>
              <a:tr h="365760">
                <a:tc>
                  <a:txBody>
                    <a:bodyPr/>
                    <a:lstStyle/>
                    <a:p>
                      <a:r>
                        <a:rPr lang="en-US" dirty="0"/>
                        <a:t>Unassigned</a:t>
                      </a:r>
                      <a:r>
                        <a:rPr lang="en-US" baseline="0" dirty="0"/>
                        <a:t> Fund Bal</a:t>
                      </a:r>
                      <a:endParaRPr lang="en-US" dirty="0"/>
                    </a:p>
                  </a:txBody>
                  <a:tcPr/>
                </a:tc>
                <a:tc>
                  <a:txBody>
                    <a:bodyPr/>
                    <a:lstStyle/>
                    <a:p>
                      <a:pPr algn="ctr"/>
                      <a:r>
                        <a:rPr lang="en-US" dirty="0"/>
                        <a:t>$3,489,890</a:t>
                      </a:r>
                    </a:p>
                  </a:txBody>
                  <a:tcPr/>
                </a:tc>
                <a:tc>
                  <a:txBody>
                    <a:bodyPr/>
                    <a:lstStyle/>
                    <a:p>
                      <a:pPr algn="ctr"/>
                      <a:r>
                        <a:rPr lang="en-US" dirty="0"/>
                        <a:t>$2,077,619</a:t>
                      </a:r>
                    </a:p>
                  </a:txBody>
                  <a:tcPr/>
                </a:tc>
                <a:extLst>
                  <a:ext uri="{0D108BD9-81ED-4DB2-BD59-A6C34878D82A}">
                    <a16:rowId xmlns:a16="http://schemas.microsoft.com/office/drawing/2014/main" val="10005"/>
                  </a:ext>
                </a:extLst>
              </a:tr>
              <a:tr h="579120">
                <a:tc>
                  <a:txBody>
                    <a:bodyPr/>
                    <a:lstStyle/>
                    <a:p>
                      <a:pPr algn="l"/>
                      <a:r>
                        <a:rPr lang="en-US" sz="1600" baseline="0" dirty="0"/>
                        <a:t>Unreserved FB Increase                                                  18-19 to 19-20</a:t>
                      </a:r>
                      <a:endParaRPr lang="en-US" sz="1600" dirty="0"/>
                    </a:p>
                  </a:txBody>
                  <a:tcPr/>
                </a:tc>
                <a:tc>
                  <a:txBody>
                    <a:bodyPr/>
                    <a:lstStyle/>
                    <a:p>
                      <a:pPr algn="ctr"/>
                      <a:r>
                        <a:rPr lang="en-US" dirty="0"/>
                        <a:t>$1,412,271</a:t>
                      </a:r>
                    </a:p>
                  </a:txBody>
                  <a:tcPr/>
                </a:tc>
                <a:tc>
                  <a:txBody>
                    <a:bodyPr/>
                    <a:lstStyle/>
                    <a:p>
                      <a:pPr algn="ctr"/>
                      <a:r>
                        <a:rPr lang="en-US" dirty="0"/>
                        <a:t>($  209,864)</a:t>
                      </a:r>
                    </a:p>
                  </a:txBody>
                  <a:tcPr/>
                </a:tc>
                <a:extLst>
                  <a:ext uri="{0D108BD9-81ED-4DB2-BD59-A6C34878D82A}">
                    <a16:rowId xmlns:a16="http://schemas.microsoft.com/office/drawing/2014/main" val="10006"/>
                  </a:ext>
                </a:extLst>
              </a:tr>
              <a:tr h="365760">
                <a:tc>
                  <a:txBody>
                    <a:bodyPr/>
                    <a:lstStyle/>
                    <a:p>
                      <a:endParaRPr lang="en-US" sz="1600"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r h="365760">
                <a:tc>
                  <a:txBody>
                    <a:bodyPr/>
                    <a:lstStyle/>
                    <a:p>
                      <a:r>
                        <a:rPr lang="en-US" sz="1600" dirty="0"/>
                        <a:t>Budgeted</a:t>
                      </a:r>
                      <a:r>
                        <a:rPr lang="en-US" sz="1600" baseline="0" dirty="0"/>
                        <a:t> </a:t>
                      </a:r>
                      <a:r>
                        <a:rPr lang="en-US" sz="1600" baseline="0" dirty="0" err="1"/>
                        <a:t>Inc</a:t>
                      </a:r>
                      <a:r>
                        <a:rPr lang="en-US" sz="1600" baseline="0" dirty="0"/>
                        <a:t>/(Dec) in FB</a:t>
                      </a:r>
                      <a:endParaRPr lang="en-US" sz="1600" dirty="0"/>
                    </a:p>
                  </a:txBody>
                  <a:tcPr/>
                </a:tc>
                <a:tc>
                  <a:txBody>
                    <a:bodyPr/>
                    <a:lstStyle/>
                    <a:p>
                      <a:pPr algn="ctr"/>
                      <a:r>
                        <a:rPr lang="en-US" dirty="0"/>
                        <a:t>($  213,031)</a:t>
                      </a:r>
                    </a:p>
                  </a:txBody>
                  <a:tcPr/>
                </a:tc>
                <a:tc>
                  <a:txBody>
                    <a:bodyPr/>
                    <a:lstStyle/>
                    <a:p>
                      <a:pPr algn="ctr"/>
                      <a:r>
                        <a:rPr lang="en-US" dirty="0"/>
                        <a:t>($     65,863)</a:t>
                      </a:r>
                    </a:p>
                  </a:txBody>
                  <a:tcPr/>
                </a:tc>
                <a:extLst>
                  <a:ext uri="{0D108BD9-81ED-4DB2-BD59-A6C34878D82A}">
                    <a16:rowId xmlns:a16="http://schemas.microsoft.com/office/drawing/2014/main" val="10008"/>
                  </a:ext>
                </a:extLst>
              </a:tr>
              <a:tr h="365760">
                <a:tc>
                  <a:txBody>
                    <a:bodyPr/>
                    <a:lstStyle/>
                    <a:p>
                      <a:r>
                        <a:rPr lang="en-US" sz="1600" dirty="0"/>
                        <a:t>Actual </a:t>
                      </a:r>
                      <a:r>
                        <a:rPr lang="en-US" sz="1600" dirty="0" err="1"/>
                        <a:t>Inc</a:t>
                      </a:r>
                      <a:r>
                        <a:rPr lang="en-US" sz="1600" dirty="0"/>
                        <a:t>/(Dec) in FB</a:t>
                      </a:r>
                    </a:p>
                  </a:txBody>
                  <a:tcPr/>
                </a:tc>
                <a:tc>
                  <a:txBody>
                    <a:bodyPr/>
                    <a:lstStyle/>
                    <a:p>
                      <a:pPr algn="ctr"/>
                      <a:r>
                        <a:rPr lang="en-US" dirty="0"/>
                        <a:t>$1,257,763</a:t>
                      </a:r>
                    </a:p>
                  </a:txBody>
                  <a:tcPr/>
                </a:tc>
                <a:tc>
                  <a:txBody>
                    <a:bodyPr/>
                    <a:lstStyle/>
                    <a:p>
                      <a:pPr algn="ctr"/>
                      <a:r>
                        <a:rPr lang="en-US" dirty="0"/>
                        <a:t>$</a:t>
                      </a:r>
                      <a:r>
                        <a:rPr lang="en-US" baseline="0" dirty="0"/>
                        <a:t>    </a:t>
                      </a:r>
                      <a:r>
                        <a:rPr lang="en-US" dirty="0"/>
                        <a:t>53,068</a:t>
                      </a:r>
                    </a:p>
                  </a:txBody>
                  <a:tcPr/>
                </a:tc>
                <a:extLst>
                  <a:ext uri="{0D108BD9-81ED-4DB2-BD59-A6C34878D82A}">
                    <a16:rowId xmlns:a16="http://schemas.microsoft.com/office/drawing/2014/main" val="10009"/>
                  </a:ext>
                </a:extLst>
              </a:tr>
              <a:tr h="365760">
                <a:tc>
                  <a:txBody>
                    <a:bodyPr/>
                    <a:lstStyle/>
                    <a:p>
                      <a:r>
                        <a:rPr lang="en-US" sz="1600" baseline="0" dirty="0"/>
                        <a:t>Budgeted Enrollment</a:t>
                      </a:r>
                      <a:endParaRPr lang="en-US" sz="1600" dirty="0"/>
                    </a:p>
                  </a:txBody>
                  <a:tcPr/>
                </a:tc>
                <a:tc>
                  <a:txBody>
                    <a:bodyPr/>
                    <a:lstStyle/>
                    <a:p>
                      <a:pPr algn="ctr"/>
                      <a:r>
                        <a:rPr lang="en-US" dirty="0"/>
                        <a:t>2,406.00</a:t>
                      </a:r>
                    </a:p>
                  </a:txBody>
                  <a:tcPr/>
                </a:tc>
                <a:tc>
                  <a:txBody>
                    <a:bodyPr/>
                    <a:lstStyle/>
                    <a:p>
                      <a:pPr algn="ctr"/>
                      <a:r>
                        <a:rPr lang="en-US" dirty="0"/>
                        <a:t>2,460</a:t>
                      </a:r>
                    </a:p>
                  </a:txBody>
                  <a:tcPr/>
                </a:tc>
                <a:extLst>
                  <a:ext uri="{0D108BD9-81ED-4DB2-BD59-A6C34878D82A}">
                    <a16:rowId xmlns:a16="http://schemas.microsoft.com/office/drawing/2014/main" val="10010"/>
                  </a:ext>
                </a:extLst>
              </a:tr>
              <a:tr h="365760">
                <a:tc>
                  <a:txBody>
                    <a:bodyPr/>
                    <a:lstStyle/>
                    <a:p>
                      <a:r>
                        <a:rPr lang="en-US" sz="1600" dirty="0"/>
                        <a:t>Actual Enrollment</a:t>
                      </a:r>
                    </a:p>
                  </a:txBody>
                  <a:tcPr/>
                </a:tc>
                <a:tc>
                  <a:txBody>
                    <a:bodyPr/>
                    <a:lstStyle/>
                    <a:p>
                      <a:pPr algn="ctr"/>
                      <a:r>
                        <a:rPr lang="en-US" dirty="0"/>
                        <a:t>2,387.68</a:t>
                      </a:r>
                    </a:p>
                  </a:txBody>
                  <a:tcPr/>
                </a:tc>
                <a:tc>
                  <a:txBody>
                    <a:bodyPr/>
                    <a:lstStyle/>
                    <a:p>
                      <a:pPr algn="ctr"/>
                      <a:r>
                        <a:rPr lang="en-US" dirty="0"/>
                        <a:t>2,461.13</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424B9-EB6C-45A8-BFEF-9CA29BB98A27}"/>
              </a:ext>
            </a:extLst>
          </p:cNvPr>
          <p:cNvSpPr>
            <a:spLocks noGrp="1"/>
          </p:cNvSpPr>
          <p:nvPr>
            <p:ph type="title"/>
          </p:nvPr>
        </p:nvSpPr>
        <p:spPr/>
        <p:txBody>
          <a:bodyPr>
            <a:normAutofit fontScale="90000"/>
          </a:bodyPr>
          <a:lstStyle/>
          <a:p>
            <a:r>
              <a:rPr lang="en-US" dirty="0"/>
              <a:t>GF Financial Summary-YTD % of Budget</a:t>
            </a:r>
          </a:p>
        </p:txBody>
      </p:sp>
      <p:pic>
        <p:nvPicPr>
          <p:cNvPr id="4" name="Content Placeholder 3">
            <a:extLst>
              <a:ext uri="{FF2B5EF4-FFF2-40B4-BE49-F238E27FC236}">
                <a16:creationId xmlns:a16="http://schemas.microsoft.com/office/drawing/2014/main" id="{020B2A71-DE19-4EF4-86A4-0DCEABA19700}"/>
              </a:ext>
            </a:extLst>
          </p:cNvPr>
          <p:cNvPicPr>
            <a:picLocks noGrp="1" noChangeAspect="1"/>
          </p:cNvPicPr>
          <p:nvPr>
            <p:ph sz="quarter" idx="1"/>
          </p:nvPr>
        </p:nvPicPr>
        <p:blipFill>
          <a:blip r:embed="rId2"/>
          <a:stretch>
            <a:fillRect/>
          </a:stretch>
        </p:blipFill>
        <p:spPr>
          <a:xfrm>
            <a:off x="457200" y="1600200"/>
            <a:ext cx="8229599" cy="5029200"/>
          </a:xfrm>
          <a:prstGeom prst="rect">
            <a:avLst/>
          </a:prstGeom>
        </p:spPr>
      </p:pic>
    </p:spTree>
    <p:extLst>
      <p:ext uri="{BB962C8B-B14F-4D97-AF65-F5344CB8AC3E}">
        <p14:creationId xmlns:p14="http://schemas.microsoft.com/office/powerpoint/2010/main" val="213837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09E05-CC3D-43A0-A273-F901E56448AE}"/>
              </a:ext>
            </a:extLst>
          </p:cNvPr>
          <p:cNvSpPr>
            <a:spLocks noGrp="1"/>
          </p:cNvSpPr>
          <p:nvPr>
            <p:ph type="title"/>
          </p:nvPr>
        </p:nvSpPr>
        <p:spPr/>
        <p:txBody>
          <a:bodyPr>
            <a:normAutofit/>
          </a:bodyPr>
          <a:lstStyle/>
          <a:p>
            <a:r>
              <a:rPr lang="en-US" sz="2800" dirty="0"/>
              <a:t>Revenues/Expenditures By Object, Compared to Prior Year (does not include transfers)</a:t>
            </a:r>
          </a:p>
        </p:txBody>
      </p:sp>
      <p:pic>
        <p:nvPicPr>
          <p:cNvPr id="3" name="Picture 2">
            <a:extLst>
              <a:ext uri="{FF2B5EF4-FFF2-40B4-BE49-F238E27FC236}">
                <a16:creationId xmlns:a16="http://schemas.microsoft.com/office/drawing/2014/main" id="{DDB91BE4-9548-498F-BCDB-4C25FA8F5FCE}"/>
              </a:ext>
            </a:extLst>
          </p:cNvPr>
          <p:cNvPicPr>
            <a:picLocks noChangeAspect="1"/>
          </p:cNvPicPr>
          <p:nvPr/>
        </p:nvPicPr>
        <p:blipFill>
          <a:blip r:embed="rId2"/>
          <a:stretch>
            <a:fillRect/>
          </a:stretch>
        </p:blipFill>
        <p:spPr>
          <a:xfrm>
            <a:off x="0" y="1507881"/>
            <a:ext cx="9144000" cy="4664320"/>
          </a:xfrm>
          <a:prstGeom prst="rect">
            <a:avLst/>
          </a:prstGeom>
        </p:spPr>
      </p:pic>
    </p:spTree>
    <p:extLst>
      <p:ext uri="{BB962C8B-B14F-4D97-AF65-F5344CB8AC3E}">
        <p14:creationId xmlns:p14="http://schemas.microsoft.com/office/powerpoint/2010/main" val="103325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a:t>Items Directly Affecting Total Fund Balance</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11122406"/>
              </p:ext>
            </p:extLst>
          </p:nvPr>
        </p:nvGraphicFramePr>
        <p:xfrm>
          <a:off x="228600" y="1676401"/>
          <a:ext cx="8686800" cy="5173575"/>
        </p:xfrm>
        <a:graphic>
          <a:graphicData uri="http://schemas.openxmlformats.org/drawingml/2006/table">
            <a:tbl>
              <a:tblPr firstRow="1" bandRow="1">
                <a:tableStyleId>{5C22544A-7EE6-4342-B048-85BDC9FD1C3A}</a:tableStyleId>
              </a:tblPr>
              <a:tblGrid>
                <a:gridCol w="6192569">
                  <a:extLst>
                    <a:ext uri="{9D8B030D-6E8A-4147-A177-3AD203B41FA5}">
                      <a16:colId xmlns:a16="http://schemas.microsoft.com/office/drawing/2014/main" val="20000"/>
                    </a:ext>
                  </a:extLst>
                </a:gridCol>
                <a:gridCol w="2494231">
                  <a:extLst>
                    <a:ext uri="{9D8B030D-6E8A-4147-A177-3AD203B41FA5}">
                      <a16:colId xmlns:a16="http://schemas.microsoft.com/office/drawing/2014/main" val="20001"/>
                    </a:ext>
                  </a:extLst>
                </a:gridCol>
              </a:tblGrid>
              <a:tr h="471164">
                <a:tc>
                  <a:txBody>
                    <a:bodyPr/>
                    <a:lstStyle/>
                    <a:p>
                      <a:r>
                        <a:rPr lang="en-US" sz="1200" dirty="0"/>
                        <a:t>Item/Description</a:t>
                      </a:r>
                    </a:p>
                  </a:txBody>
                  <a:tcPr/>
                </a:tc>
                <a:tc>
                  <a:txBody>
                    <a:bodyPr/>
                    <a:lstStyle/>
                    <a:p>
                      <a:endParaRPr lang="en-US" sz="1200" dirty="0"/>
                    </a:p>
                  </a:txBody>
                  <a:tcPr/>
                </a:tc>
                <a:extLst>
                  <a:ext uri="{0D108BD9-81ED-4DB2-BD59-A6C34878D82A}">
                    <a16:rowId xmlns:a16="http://schemas.microsoft.com/office/drawing/2014/main" val="10000"/>
                  </a:ext>
                </a:extLst>
              </a:tr>
              <a:tr h="392635">
                <a:tc>
                  <a:txBody>
                    <a:bodyPr/>
                    <a:lstStyle/>
                    <a:p>
                      <a:pPr algn="l"/>
                      <a:r>
                        <a:rPr lang="en-US" sz="1400" baseline="0" dirty="0"/>
                        <a:t>Certificated Salaries Less Than Budgeted (Subs made most difference)</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$ 112,500</a:t>
                      </a:r>
                    </a:p>
                  </a:txBody>
                  <a:tcPr/>
                </a:tc>
                <a:extLst>
                  <a:ext uri="{0D108BD9-81ED-4DB2-BD59-A6C34878D82A}">
                    <a16:rowId xmlns:a16="http://schemas.microsoft.com/office/drawing/2014/main" val="10001"/>
                  </a:ext>
                </a:extLst>
              </a:tr>
              <a:tr h="501983">
                <a:tc>
                  <a:txBody>
                    <a:bodyPr/>
                    <a:lstStyle/>
                    <a:p>
                      <a:pPr algn="l"/>
                      <a:r>
                        <a:rPr lang="en-US" sz="1400" baseline="0" dirty="0"/>
                        <a:t>Classified Salaries Less Than Budgeted (Subs, Unfilled Positions)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$ 191,000</a:t>
                      </a:r>
                    </a:p>
                  </a:txBody>
                  <a:tcPr/>
                </a:tc>
                <a:extLst>
                  <a:ext uri="{0D108BD9-81ED-4DB2-BD59-A6C34878D82A}">
                    <a16:rowId xmlns:a16="http://schemas.microsoft.com/office/drawing/2014/main" val="10002"/>
                  </a:ext>
                </a:extLst>
              </a:tr>
              <a:tr h="392635">
                <a:tc>
                  <a:txBody>
                    <a:bodyPr/>
                    <a:lstStyle/>
                    <a:p>
                      <a:pPr algn="l"/>
                      <a:r>
                        <a:rPr lang="en-US" sz="1400" dirty="0"/>
                        <a:t>Benefits (Insurance, Retirement, Mandatory Benefits) Less Than Budget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$ 317,000</a:t>
                      </a:r>
                    </a:p>
                  </a:txBody>
                  <a:tcPr/>
                </a:tc>
                <a:extLst>
                  <a:ext uri="{0D108BD9-81ED-4DB2-BD59-A6C34878D82A}">
                    <a16:rowId xmlns:a16="http://schemas.microsoft.com/office/drawing/2014/main" val="10003"/>
                  </a:ext>
                </a:extLst>
              </a:tr>
              <a:tr h="627449">
                <a:tc>
                  <a:txBody>
                    <a:bodyPr/>
                    <a:lstStyle/>
                    <a:p>
                      <a:pPr algn="l"/>
                      <a:r>
                        <a:rPr lang="en-US" sz="1400" baseline="0" dirty="0" err="1"/>
                        <a:t>Maint</a:t>
                      </a:r>
                      <a:r>
                        <a:rPr lang="en-US" sz="1400" baseline="0" dirty="0"/>
                        <a:t> Supplies &amp; Operating Costs (MSOCS) Less Than Budgeted (Buildings, Maintenance, Utilities, Transportation Fuel and Parts)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$673,000</a:t>
                      </a:r>
                    </a:p>
                  </a:txBody>
                  <a:tcPr/>
                </a:tc>
                <a:extLst>
                  <a:ext uri="{0D108BD9-81ED-4DB2-BD59-A6C34878D82A}">
                    <a16:rowId xmlns:a16="http://schemas.microsoft.com/office/drawing/2014/main" val="10004"/>
                  </a:ext>
                </a:extLst>
              </a:tr>
              <a:tr h="392635">
                <a:tc>
                  <a:txBody>
                    <a:bodyPr/>
                    <a:lstStyle/>
                    <a:p>
                      <a:pPr algn="l"/>
                      <a:r>
                        <a:rPr lang="en-US" sz="1400" dirty="0"/>
                        <a:t>State Special Purpose Greater Than Budgeted (Special Ed, Transportation)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$250,000</a:t>
                      </a:r>
                    </a:p>
                  </a:txBody>
                  <a:tcPr/>
                </a:tc>
                <a:extLst>
                  <a:ext uri="{0D108BD9-81ED-4DB2-BD59-A6C34878D82A}">
                    <a16:rowId xmlns:a16="http://schemas.microsoft.com/office/drawing/2014/main" val="2120403285"/>
                  </a:ext>
                </a:extLst>
              </a:tr>
              <a:tr h="392635">
                <a:tc>
                  <a:txBody>
                    <a:bodyPr/>
                    <a:lstStyle/>
                    <a:p>
                      <a:pPr algn="l"/>
                      <a:r>
                        <a:rPr lang="en-US" sz="1400" baseline="0" dirty="0" err="1"/>
                        <a:t>Covid</a:t>
                      </a:r>
                      <a:r>
                        <a:rPr lang="en-US" sz="1400" baseline="0" dirty="0"/>
                        <a:t> 19 (ESSER) Funds</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$ 207,000</a:t>
                      </a:r>
                    </a:p>
                  </a:txBody>
                  <a:tcPr/>
                </a:tc>
                <a:extLst>
                  <a:ext uri="{0D108BD9-81ED-4DB2-BD59-A6C34878D82A}">
                    <a16:rowId xmlns:a16="http://schemas.microsoft.com/office/drawing/2014/main" val="10006"/>
                  </a:ext>
                </a:extLst>
              </a:tr>
              <a:tr h="392635">
                <a:tc>
                  <a:txBody>
                    <a:bodyPr/>
                    <a:lstStyle/>
                    <a:p>
                      <a:pPr algn="l"/>
                      <a:r>
                        <a:rPr lang="en-US" sz="1400" dirty="0"/>
                        <a:t>WCC Expenditures Less than Revenues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64,000)</a:t>
                      </a:r>
                    </a:p>
                  </a:txBody>
                  <a:tcPr/>
                </a:tc>
                <a:extLst>
                  <a:ext uri="{0D108BD9-81ED-4DB2-BD59-A6C34878D82A}">
                    <a16:rowId xmlns:a16="http://schemas.microsoft.com/office/drawing/2014/main" val="10008"/>
                  </a:ext>
                </a:extLst>
              </a:tr>
              <a:tr h="392635">
                <a:tc>
                  <a:txBody>
                    <a:bodyPr/>
                    <a:lstStyle/>
                    <a:p>
                      <a:pPr algn="l"/>
                      <a:r>
                        <a:rPr lang="en-US" sz="1400" baseline="0" dirty="0"/>
                        <a:t>Local Revenues Less than Budgeted</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  35,000)</a:t>
                      </a:r>
                    </a:p>
                  </a:txBody>
                  <a:tcPr/>
                </a:tc>
                <a:extLst>
                  <a:ext uri="{0D108BD9-81ED-4DB2-BD59-A6C34878D82A}">
                    <a16:rowId xmlns:a16="http://schemas.microsoft.com/office/drawing/2014/main" val="10009"/>
                  </a:ext>
                </a:extLst>
              </a:tr>
              <a:tr h="392635">
                <a:tc>
                  <a:txBody>
                    <a:bodyPr/>
                    <a:lstStyle/>
                    <a:p>
                      <a:r>
                        <a:rPr lang="en-US" sz="1400" dirty="0"/>
                        <a:t>KWRL Transfer to Capital Projects Fund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($400,000)</a:t>
                      </a:r>
                    </a:p>
                  </a:txBody>
                  <a:tcPr/>
                </a:tc>
                <a:extLst>
                  <a:ext uri="{0D108BD9-81ED-4DB2-BD59-A6C34878D82A}">
                    <a16:rowId xmlns:a16="http://schemas.microsoft.com/office/drawing/2014/main" val="10010"/>
                  </a:ext>
                </a:extLst>
              </a:tr>
              <a:tr h="392635">
                <a:tc>
                  <a:txBody>
                    <a:bodyPr/>
                    <a:lstStyle/>
                    <a:p>
                      <a:r>
                        <a:rPr lang="en-US" sz="1400" dirty="0"/>
                        <a:t>Budgeted Transfer from CPF to GF not Made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($100,000)</a:t>
                      </a:r>
                    </a:p>
                  </a:txBody>
                  <a:tcPr/>
                </a:tc>
                <a:extLst>
                  <a:ext uri="{0D108BD9-81ED-4DB2-BD59-A6C34878D82A}">
                    <a16:rowId xmlns:a16="http://schemas.microsoft.com/office/drawing/2014/main" val="10011"/>
                  </a:ext>
                </a:extLst>
              </a:tr>
              <a:tr h="431899">
                <a:tc>
                  <a:txBody>
                    <a:bodyPr/>
                    <a:lstStyle/>
                    <a:p>
                      <a:r>
                        <a:rPr lang="en-US" sz="1400" dirty="0"/>
                        <a:t>      Total</a:t>
                      </a:r>
                      <a:r>
                        <a:rPr lang="en-US" sz="1400" baseline="0" dirty="0"/>
                        <a:t> </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$1,251,500</a:t>
                      </a: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266408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4B61-DE6C-4040-A90B-5587790D8D6E}"/>
              </a:ext>
            </a:extLst>
          </p:cNvPr>
          <p:cNvSpPr>
            <a:spLocks noGrp="1"/>
          </p:cNvSpPr>
          <p:nvPr>
            <p:ph type="title"/>
          </p:nvPr>
        </p:nvSpPr>
        <p:spPr/>
        <p:txBody>
          <a:bodyPr>
            <a:normAutofit fontScale="90000"/>
          </a:bodyPr>
          <a:lstStyle/>
          <a:p>
            <a:r>
              <a:rPr lang="en-US" dirty="0"/>
              <a:t>GF Financial Summary-PY, YTD and Comparison to Budget</a:t>
            </a:r>
          </a:p>
        </p:txBody>
      </p:sp>
      <p:pic>
        <p:nvPicPr>
          <p:cNvPr id="4" name="Content Placeholder 3">
            <a:extLst>
              <a:ext uri="{FF2B5EF4-FFF2-40B4-BE49-F238E27FC236}">
                <a16:creationId xmlns:a16="http://schemas.microsoft.com/office/drawing/2014/main" id="{C2EF2F6D-DCB4-406E-BBBA-BF2DDA884FB2}"/>
              </a:ext>
            </a:extLst>
          </p:cNvPr>
          <p:cNvPicPr>
            <a:picLocks noGrp="1" noChangeAspect="1"/>
          </p:cNvPicPr>
          <p:nvPr>
            <p:ph sz="quarter" idx="1"/>
          </p:nvPr>
        </p:nvPicPr>
        <p:blipFill>
          <a:blip r:embed="rId2"/>
          <a:stretch>
            <a:fillRect/>
          </a:stretch>
        </p:blipFill>
        <p:spPr>
          <a:xfrm>
            <a:off x="762000" y="1600200"/>
            <a:ext cx="7772400" cy="4953000"/>
          </a:xfrm>
          <a:prstGeom prst="rect">
            <a:avLst/>
          </a:prstGeom>
        </p:spPr>
      </p:pic>
    </p:spTree>
    <p:extLst>
      <p:ext uri="{BB962C8B-B14F-4D97-AF65-F5344CB8AC3E}">
        <p14:creationId xmlns:p14="http://schemas.microsoft.com/office/powerpoint/2010/main" val="279452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Levy/Local Dollars</a:t>
            </a:r>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754423715"/>
              </p:ext>
            </p:extLst>
          </p:nvPr>
        </p:nvGraphicFramePr>
        <p:xfrm>
          <a:off x="533400" y="1905000"/>
          <a:ext cx="7543800" cy="4038600"/>
        </p:xfrm>
        <a:graphic>
          <a:graphicData uri="http://schemas.openxmlformats.org/drawingml/2006/table">
            <a:tbl>
              <a:tblPr firstRow="1" bandRow="1">
                <a:tableStyleId>{5C22544A-7EE6-4342-B048-85BDC9FD1C3A}</a:tableStyleId>
              </a:tblPr>
              <a:tblGrid>
                <a:gridCol w="4062046">
                  <a:extLst>
                    <a:ext uri="{9D8B030D-6E8A-4147-A177-3AD203B41FA5}">
                      <a16:colId xmlns:a16="http://schemas.microsoft.com/office/drawing/2014/main" val="20000"/>
                    </a:ext>
                  </a:extLst>
                </a:gridCol>
                <a:gridCol w="1823776">
                  <a:extLst>
                    <a:ext uri="{9D8B030D-6E8A-4147-A177-3AD203B41FA5}">
                      <a16:colId xmlns:a16="http://schemas.microsoft.com/office/drawing/2014/main" val="20001"/>
                    </a:ext>
                  </a:extLst>
                </a:gridCol>
                <a:gridCol w="1657978">
                  <a:extLst>
                    <a:ext uri="{9D8B030D-6E8A-4147-A177-3AD203B41FA5}">
                      <a16:colId xmlns:a16="http://schemas.microsoft.com/office/drawing/2014/main" val="20002"/>
                    </a:ext>
                  </a:extLst>
                </a:gridCol>
              </a:tblGrid>
              <a:tr h="552450">
                <a:tc>
                  <a:txBody>
                    <a:bodyPr/>
                    <a:lstStyle/>
                    <a:p>
                      <a:r>
                        <a:rPr lang="en-US" baseline="0" dirty="0">
                          <a:solidFill>
                            <a:schemeClr val="bg1"/>
                          </a:solidFill>
                        </a:rPr>
                        <a:t>Expenditure Type</a:t>
                      </a:r>
                    </a:p>
                  </a:txBody>
                  <a:tcPr/>
                </a:tc>
                <a:tc>
                  <a:txBody>
                    <a:bodyPr/>
                    <a:lstStyle/>
                    <a:p>
                      <a:r>
                        <a:rPr lang="en-US" dirty="0">
                          <a:solidFill>
                            <a:schemeClr val="bg1"/>
                          </a:solidFill>
                        </a:rPr>
                        <a:t>Levy Dollars</a:t>
                      </a:r>
                    </a:p>
                    <a:p>
                      <a:r>
                        <a:rPr lang="en-US" dirty="0">
                          <a:solidFill>
                            <a:schemeClr val="bg1"/>
                          </a:solidFill>
                        </a:rPr>
                        <a:t>2019-20120</a:t>
                      </a:r>
                    </a:p>
                  </a:txBody>
                  <a:tcPr/>
                </a:tc>
                <a:tc>
                  <a:txBody>
                    <a:bodyPr/>
                    <a:lstStyle/>
                    <a:p>
                      <a:r>
                        <a:rPr lang="en-US" dirty="0">
                          <a:solidFill>
                            <a:schemeClr val="bg1"/>
                          </a:solidFill>
                        </a:rPr>
                        <a:t>Levy Dollars</a:t>
                      </a:r>
                    </a:p>
                    <a:p>
                      <a:r>
                        <a:rPr lang="en-US" dirty="0">
                          <a:solidFill>
                            <a:schemeClr val="bg1"/>
                          </a:solidFill>
                        </a:rPr>
                        <a:t>2018-2019</a:t>
                      </a:r>
                    </a:p>
                  </a:txBody>
                  <a:tcPr/>
                </a:tc>
                <a:extLst>
                  <a:ext uri="{0D108BD9-81ED-4DB2-BD59-A6C34878D82A}">
                    <a16:rowId xmlns:a16="http://schemas.microsoft.com/office/drawing/2014/main" val="10000"/>
                  </a:ext>
                </a:extLst>
              </a:tr>
              <a:tr h="350520">
                <a:tc>
                  <a:txBody>
                    <a:bodyPr/>
                    <a:lstStyle/>
                    <a:p>
                      <a:r>
                        <a:rPr lang="en-US" sz="1400" dirty="0"/>
                        <a:t>Certificated</a:t>
                      </a:r>
                      <a:r>
                        <a:rPr lang="en-US" sz="1400" baseline="0" dirty="0"/>
                        <a:t> Salaries</a:t>
                      </a:r>
                    </a:p>
                  </a:txBody>
                  <a:tcPr/>
                </a:tc>
                <a:tc>
                  <a:txBody>
                    <a:bodyPr/>
                    <a:lstStyle/>
                    <a:p>
                      <a:pPr algn="ctr" fontAlgn="b"/>
                      <a:r>
                        <a:rPr lang="en-US" sz="1400" b="0" i="0" u="none" strike="noStrike" baseline="0" dirty="0">
                          <a:effectLst/>
                          <a:latin typeface="+mj-lt"/>
                        </a:rPr>
                        <a:t>$   701,000</a:t>
                      </a:r>
                    </a:p>
                  </a:txBody>
                  <a:tcPr marL="9525" marR="9525" marT="9525" marB="0" anchor="b"/>
                </a:tc>
                <a:tc>
                  <a:txBody>
                    <a:bodyPr/>
                    <a:lstStyle/>
                    <a:p>
                      <a:pPr algn="ctr" fontAlgn="b"/>
                      <a:r>
                        <a:rPr lang="en-US" sz="1400" b="0" i="0" u="none" strike="noStrike" baseline="0" dirty="0">
                          <a:effectLst/>
                          <a:latin typeface="+mj-lt"/>
                        </a:rPr>
                        <a:t>$     46,900</a:t>
                      </a:r>
                    </a:p>
                  </a:txBody>
                  <a:tcPr marL="9525" marR="9525" marT="9525" marB="0" anchor="b"/>
                </a:tc>
                <a:extLst>
                  <a:ext uri="{0D108BD9-81ED-4DB2-BD59-A6C34878D82A}">
                    <a16:rowId xmlns:a16="http://schemas.microsoft.com/office/drawing/2014/main" val="10001"/>
                  </a:ext>
                </a:extLst>
              </a:tr>
              <a:tr h="304800">
                <a:tc>
                  <a:txBody>
                    <a:bodyPr/>
                    <a:lstStyle/>
                    <a:p>
                      <a:r>
                        <a:rPr lang="en-US" sz="1400" dirty="0"/>
                        <a:t>Classified Salaries</a:t>
                      </a:r>
                    </a:p>
                  </a:txBody>
                  <a:tcPr/>
                </a:tc>
                <a:tc>
                  <a:txBody>
                    <a:bodyPr/>
                    <a:lstStyle/>
                    <a:p>
                      <a:pPr algn="ctr" fontAlgn="b"/>
                      <a:r>
                        <a:rPr lang="en-US" sz="1400" b="0" i="0" u="none" strike="noStrike" baseline="0" dirty="0">
                          <a:effectLst/>
                          <a:latin typeface="+mj-lt"/>
                        </a:rPr>
                        <a:t>$1,293,000</a:t>
                      </a:r>
                    </a:p>
                  </a:txBody>
                  <a:tcPr marL="9525" marR="9525" marT="9525" marB="0" anchor="b"/>
                </a:tc>
                <a:tc>
                  <a:txBody>
                    <a:bodyPr/>
                    <a:lstStyle/>
                    <a:p>
                      <a:pPr algn="ctr" fontAlgn="b"/>
                      <a:r>
                        <a:rPr lang="en-US" sz="1400" b="0" i="0" u="none" strike="noStrike" baseline="0" dirty="0">
                          <a:effectLst/>
                          <a:latin typeface="+mj-lt"/>
                        </a:rPr>
                        <a:t>$1,646,000</a:t>
                      </a:r>
                    </a:p>
                  </a:txBody>
                  <a:tcPr marL="9525" marR="9525" marT="9525" marB="0" anchor="b"/>
                </a:tc>
                <a:extLst>
                  <a:ext uri="{0D108BD9-81ED-4DB2-BD59-A6C34878D82A}">
                    <a16:rowId xmlns:a16="http://schemas.microsoft.com/office/drawing/2014/main" val="10002"/>
                  </a:ext>
                </a:extLst>
              </a:tr>
              <a:tr h="304800">
                <a:tc>
                  <a:txBody>
                    <a:bodyPr/>
                    <a:lstStyle/>
                    <a:p>
                      <a:r>
                        <a:rPr lang="en-US" sz="1400" dirty="0"/>
                        <a:t>Administrator</a:t>
                      </a:r>
                      <a:r>
                        <a:rPr lang="en-US" sz="1400" baseline="0" dirty="0"/>
                        <a:t> Salaries</a:t>
                      </a:r>
                      <a:endParaRPr lang="en-US" sz="1400" dirty="0"/>
                    </a:p>
                  </a:txBody>
                  <a:tcPr/>
                </a:tc>
                <a:tc>
                  <a:txBody>
                    <a:bodyPr/>
                    <a:lstStyle/>
                    <a:p>
                      <a:pPr algn="ctr" fontAlgn="b"/>
                      <a:r>
                        <a:rPr lang="en-US" sz="1400" b="0" i="0" u="none" strike="noStrike" baseline="0" dirty="0">
                          <a:effectLst/>
                          <a:latin typeface="+mj-lt"/>
                        </a:rPr>
                        <a:t>$  170,000</a:t>
                      </a:r>
                    </a:p>
                  </a:txBody>
                  <a:tcPr marL="9525" marR="9525" marT="9525" marB="0" anchor="b"/>
                </a:tc>
                <a:tc>
                  <a:txBody>
                    <a:bodyPr/>
                    <a:lstStyle/>
                    <a:p>
                      <a:pPr algn="ctr" fontAlgn="b"/>
                      <a:r>
                        <a:rPr lang="en-US" sz="1400" b="0" i="0" u="none" strike="noStrike" baseline="0" dirty="0">
                          <a:effectLst/>
                          <a:latin typeface="+mj-lt"/>
                        </a:rPr>
                        <a:t>$    84,000</a:t>
                      </a:r>
                    </a:p>
                  </a:txBody>
                  <a:tcPr marL="9525" marR="9525" marT="9525" marB="0" anchor="b"/>
                </a:tc>
                <a:extLst>
                  <a:ext uri="{0D108BD9-81ED-4DB2-BD59-A6C34878D82A}">
                    <a16:rowId xmlns:a16="http://schemas.microsoft.com/office/drawing/2014/main" val="10003"/>
                  </a:ext>
                </a:extLst>
              </a:tr>
              <a:tr h="304800">
                <a:tc>
                  <a:txBody>
                    <a:bodyPr/>
                    <a:lstStyle/>
                    <a:p>
                      <a:r>
                        <a:rPr lang="en-US" sz="1400" dirty="0"/>
                        <a:t>Benefits</a:t>
                      </a:r>
                    </a:p>
                  </a:txBody>
                  <a:tcPr/>
                </a:tc>
                <a:tc>
                  <a:txBody>
                    <a:bodyPr/>
                    <a:lstStyle/>
                    <a:p>
                      <a:pPr algn="ctr" fontAlgn="b"/>
                      <a:r>
                        <a:rPr lang="en-US" sz="1400" b="0" i="0" u="none" strike="noStrike" baseline="0" dirty="0">
                          <a:effectLst/>
                          <a:latin typeface="+mj-lt"/>
                        </a:rPr>
                        <a:t>$  916,950</a:t>
                      </a:r>
                    </a:p>
                  </a:txBody>
                  <a:tcPr marL="9525" marR="9525" marT="9525" marB="0" anchor="b"/>
                </a:tc>
                <a:tc>
                  <a:txBody>
                    <a:bodyPr/>
                    <a:lstStyle/>
                    <a:p>
                      <a:pPr algn="ctr" fontAlgn="b"/>
                      <a:r>
                        <a:rPr lang="en-US" sz="1400" b="0" i="0" u="none" strike="noStrike" baseline="0" dirty="0">
                          <a:effectLst/>
                          <a:latin typeface="+mj-lt"/>
                        </a:rPr>
                        <a:t>$1,003,000</a:t>
                      </a:r>
                    </a:p>
                  </a:txBody>
                  <a:tcPr marL="9525" marR="9525" marT="9525" marB="0" anchor="b"/>
                </a:tc>
                <a:extLst>
                  <a:ext uri="{0D108BD9-81ED-4DB2-BD59-A6C34878D82A}">
                    <a16:rowId xmlns:a16="http://schemas.microsoft.com/office/drawing/2014/main" val="2797120189"/>
                  </a:ext>
                </a:extLst>
              </a:tr>
              <a:tr h="304800">
                <a:tc>
                  <a:txBody>
                    <a:bodyPr/>
                    <a:lstStyle/>
                    <a:p>
                      <a:r>
                        <a:rPr lang="en-US" sz="1400" dirty="0"/>
                        <a:t>Supplies/Services/Travel/Utilities/Insurance</a:t>
                      </a:r>
                    </a:p>
                  </a:txBody>
                  <a:tcPr/>
                </a:tc>
                <a:tc>
                  <a:txBody>
                    <a:bodyPr/>
                    <a:lstStyle/>
                    <a:p>
                      <a:pPr algn="ctr" fontAlgn="b"/>
                      <a:r>
                        <a:rPr lang="en-US" sz="1400" b="0" i="0" u="none" strike="noStrike" baseline="0" dirty="0">
                          <a:effectLst/>
                          <a:latin typeface="+mj-lt"/>
                        </a:rPr>
                        <a:t>$    71,000</a:t>
                      </a:r>
                    </a:p>
                  </a:txBody>
                  <a:tcPr marL="9525" marR="9525" marT="9525" marB="0" anchor="b"/>
                </a:tc>
                <a:tc>
                  <a:txBody>
                    <a:bodyPr/>
                    <a:lstStyle/>
                    <a:p>
                      <a:pPr algn="ctr" fontAlgn="b"/>
                      <a:r>
                        <a:rPr lang="en-US" sz="1400" b="0" i="0" u="none" strike="noStrike" baseline="0" dirty="0">
                          <a:effectLst/>
                          <a:latin typeface="+mj-lt"/>
                        </a:rPr>
                        <a:t>$  446,000</a:t>
                      </a:r>
                    </a:p>
                  </a:txBody>
                  <a:tcPr marL="9525" marR="9525" marT="9525" marB="0" anchor="b"/>
                </a:tc>
                <a:extLst>
                  <a:ext uri="{0D108BD9-81ED-4DB2-BD59-A6C34878D82A}">
                    <a16:rowId xmlns:a16="http://schemas.microsoft.com/office/drawing/2014/main" val="10005"/>
                  </a:ext>
                </a:extLst>
              </a:tr>
              <a:tr h="304800">
                <a:tc>
                  <a:txBody>
                    <a:bodyPr/>
                    <a:lstStyle/>
                    <a:p>
                      <a:r>
                        <a:rPr lang="en-US" sz="1400" dirty="0"/>
                        <a:t>Extracurricular</a:t>
                      </a:r>
                    </a:p>
                  </a:txBody>
                  <a:tcPr/>
                </a:tc>
                <a:tc>
                  <a:txBody>
                    <a:bodyPr/>
                    <a:lstStyle/>
                    <a:p>
                      <a:pPr algn="ctr"/>
                      <a:r>
                        <a:rPr lang="en-US" sz="1400" dirty="0">
                          <a:latin typeface="+mj-lt"/>
                        </a:rPr>
                        <a:t>$  541,000</a:t>
                      </a:r>
                    </a:p>
                  </a:txBody>
                  <a:tcPr/>
                </a:tc>
                <a:tc>
                  <a:txBody>
                    <a:bodyPr/>
                    <a:lstStyle/>
                    <a:p>
                      <a:pPr algn="ctr"/>
                      <a:r>
                        <a:rPr lang="en-US" sz="1400" dirty="0">
                          <a:latin typeface="+mj-lt"/>
                        </a:rPr>
                        <a:t>$  600,000</a:t>
                      </a:r>
                    </a:p>
                  </a:txBody>
                  <a:tcPr/>
                </a:tc>
                <a:extLst>
                  <a:ext uri="{0D108BD9-81ED-4DB2-BD59-A6C34878D82A}">
                    <a16:rowId xmlns:a16="http://schemas.microsoft.com/office/drawing/2014/main" val="10007"/>
                  </a:ext>
                </a:extLst>
              </a:tr>
              <a:tr h="304800">
                <a:tc>
                  <a:txBody>
                    <a:bodyPr/>
                    <a:lstStyle/>
                    <a:p>
                      <a:r>
                        <a:rPr lang="en-US" sz="1400" dirty="0"/>
                        <a:t>Special Education</a:t>
                      </a:r>
                    </a:p>
                  </a:txBody>
                  <a:tcPr/>
                </a:tc>
                <a:tc>
                  <a:txBody>
                    <a:bodyPr/>
                    <a:lstStyle/>
                    <a:p>
                      <a:pPr algn="ctr"/>
                      <a:r>
                        <a:rPr lang="en-US" sz="1400" dirty="0">
                          <a:latin typeface="+mj-lt"/>
                        </a:rPr>
                        <a:t>$  287,000</a:t>
                      </a:r>
                    </a:p>
                  </a:txBody>
                  <a:tcPr/>
                </a:tc>
                <a:tc>
                  <a:txBody>
                    <a:bodyPr/>
                    <a:lstStyle/>
                    <a:p>
                      <a:pPr algn="ctr"/>
                      <a:r>
                        <a:rPr lang="en-US" sz="1400" dirty="0">
                          <a:latin typeface="+mj-lt"/>
                        </a:rPr>
                        <a:t>$  285,000</a:t>
                      </a:r>
                    </a:p>
                  </a:txBody>
                  <a:tcPr/>
                </a:tc>
                <a:extLst>
                  <a:ext uri="{0D108BD9-81ED-4DB2-BD59-A6C34878D82A}">
                    <a16:rowId xmlns:a16="http://schemas.microsoft.com/office/drawing/2014/main" val="3561691942"/>
                  </a:ext>
                </a:extLst>
              </a:tr>
              <a:tr h="304800">
                <a:tc>
                  <a:txBody>
                    <a:bodyPr/>
                    <a:lstStyle/>
                    <a:p>
                      <a:r>
                        <a:rPr lang="en-US" sz="1400" dirty="0"/>
                        <a:t>Food Service Program</a:t>
                      </a:r>
                    </a:p>
                  </a:txBody>
                  <a:tcPr/>
                </a:tc>
                <a:tc>
                  <a:txBody>
                    <a:bodyPr/>
                    <a:lstStyle/>
                    <a:p>
                      <a:pPr algn="ctr"/>
                      <a:r>
                        <a:rPr lang="en-US" sz="1400" dirty="0">
                          <a:latin typeface="+mj-lt"/>
                        </a:rPr>
                        <a:t>$</a:t>
                      </a:r>
                      <a:r>
                        <a:rPr lang="en-US" sz="1400" baseline="0" dirty="0">
                          <a:latin typeface="+mj-lt"/>
                        </a:rPr>
                        <a:t>   206,000</a:t>
                      </a:r>
                      <a:endParaRPr lang="en-US" sz="1400" dirty="0">
                        <a:latin typeface="+mj-lt"/>
                      </a:endParaRPr>
                    </a:p>
                  </a:txBody>
                  <a:tcPr/>
                </a:tc>
                <a:tc>
                  <a:txBody>
                    <a:bodyPr/>
                    <a:lstStyle/>
                    <a:p>
                      <a:pPr algn="ctr"/>
                      <a:r>
                        <a:rPr lang="en-US" sz="1400" dirty="0">
                          <a:latin typeface="+mj-lt"/>
                        </a:rPr>
                        <a:t>$</a:t>
                      </a:r>
                      <a:r>
                        <a:rPr lang="en-US" sz="1400" baseline="0" dirty="0">
                          <a:latin typeface="+mj-lt"/>
                        </a:rPr>
                        <a:t>   192,000</a:t>
                      </a:r>
                      <a:endParaRPr lang="en-US" sz="1400" dirty="0">
                        <a:latin typeface="+mj-lt"/>
                      </a:endParaRPr>
                    </a:p>
                  </a:txBody>
                  <a:tcPr/>
                </a:tc>
                <a:extLst>
                  <a:ext uri="{0D108BD9-81ED-4DB2-BD59-A6C34878D82A}">
                    <a16:rowId xmlns:a16="http://schemas.microsoft.com/office/drawing/2014/main" val="10009"/>
                  </a:ext>
                </a:extLst>
              </a:tr>
              <a:tr h="304800">
                <a:tc>
                  <a:txBody>
                    <a:bodyPr/>
                    <a:lstStyle/>
                    <a:p>
                      <a:r>
                        <a:rPr lang="en-US" sz="1400" dirty="0"/>
                        <a:t>To/From</a:t>
                      </a:r>
                      <a:r>
                        <a:rPr lang="en-US" sz="1400" baseline="0" dirty="0"/>
                        <a:t> Transportation/Bus Purchase</a:t>
                      </a:r>
                      <a:endParaRPr lang="en-US" sz="1400" dirty="0"/>
                    </a:p>
                  </a:txBody>
                  <a:tcPr/>
                </a:tc>
                <a:tc>
                  <a:txBody>
                    <a:bodyPr/>
                    <a:lstStyle/>
                    <a:p>
                      <a:pPr algn="ctr"/>
                      <a:r>
                        <a:rPr lang="en-US" sz="1400" dirty="0">
                          <a:latin typeface="+mj-lt"/>
                        </a:rPr>
                        <a:t>$   279,000</a:t>
                      </a:r>
                    </a:p>
                  </a:txBody>
                  <a:tcPr/>
                </a:tc>
                <a:tc>
                  <a:txBody>
                    <a:bodyPr/>
                    <a:lstStyle/>
                    <a:p>
                      <a:pPr algn="ctr"/>
                      <a:r>
                        <a:rPr lang="en-US" sz="1400" dirty="0">
                          <a:latin typeface="+mj-lt"/>
                        </a:rPr>
                        <a:t>$   214,000</a:t>
                      </a:r>
                    </a:p>
                  </a:txBody>
                  <a:tcPr/>
                </a:tc>
                <a:extLst>
                  <a:ext uri="{0D108BD9-81ED-4DB2-BD59-A6C34878D82A}">
                    <a16:rowId xmlns:a16="http://schemas.microsoft.com/office/drawing/2014/main" val="10010"/>
                  </a:ext>
                </a:extLst>
              </a:tr>
              <a:tr h="304800">
                <a:tc>
                  <a:txBody>
                    <a:bodyPr/>
                    <a:lstStyle/>
                    <a:p>
                      <a:r>
                        <a:rPr lang="en-US" sz="1400" dirty="0"/>
                        <a:t>Daycare</a:t>
                      </a:r>
                    </a:p>
                  </a:txBody>
                  <a:tcPr/>
                </a:tc>
                <a:tc>
                  <a:txBody>
                    <a:bodyPr/>
                    <a:lstStyle/>
                    <a:p>
                      <a:pPr algn="ctr"/>
                      <a:r>
                        <a:rPr lang="en-US" sz="1400" dirty="0">
                          <a:latin typeface="+mj-lt"/>
                        </a:rPr>
                        <a:t>$     64,000</a:t>
                      </a:r>
                    </a:p>
                  </a:txBody>
                  <a:tcPr/>
                </a:tc>
                <a:tc>
                  <a:txBody>
                    <a:bodyPr/>
                    <a:lstStyle/>
                    <a:p>
                      <a:pPr algn="ctr"/>
                      <a:r>
                        <a:rPr lang="en-US" sz="1400" dirty="0">
                          <a:latin typeface="+mj-lt"/>
                        </a:rPr>
                        <a:t>$     40,000</a:t>
                      </a:r>
                    </a:p>
                  </a:txBody>
                  <a:tcPr/>
                </a:tc>
                <a:extLst>
                  <a:ext uri="{0D108BD9-81ED-4DB2-BD59-A6C34878D82A}">
                    <a16:rowId xmlns:a16="http://schemas.microsoft.com/office/drawing/2014/main" val="694201962"/>
                  </a:ext>
                </a:extLst>
              </a:tr>
              <a:tr h="304800">
                <a:tc>
                  <a:txBody>
                    <a:bodyPr/>
                    <a:lstStyle/>
                    <a:p>
                      <a:r>
                        <a:rPr lang="en-US" sz="1400" dirty="0"/>
                        <a:t>Family Resource</a:t>
                      </a:r>
                      <a:r>
                        <a:rPr lang="en-US" sz="1400" baseline="0" dirty="0"/>
                        <a:t> Center</a:t>
                      </a:r>
                      <a:endParaRPr lang="en-US" sz="1400" dirty="0"/>
                    </a:p>
                  </a:txBody>
                  <a:tcPr/>
                </a:tc>
                <a:tc>
                  <a:txBody>
                    <a:bodyPr/>
                    <a:lstStyle/>
                    <a:p>
                      <a:pPr algn="ctr"/>
                      <a:r>
                        <a:rPr lang="en-US" sz="1400" dirty="0">
                          <a:latin typeface="+mj-lt"/>
                        </a:rPr>
                        <a:t>$       6,000 </a:t>
                      </a:r>
                    </a:p>
                  </a:txBody>
                  <a:tcPr/>
                </a:tc>
                <a:tc>
                  <a:txBody>
                    <a:bodyPr/>
                    <a:lstStyle/>
                    <a:p>
                      <a:pPr algn="ctr"/>
                      <a:r>
                        <a:rPr lang="en-US" sz="1400" dirty="0">
                          <a:latin typeface="+mj-lt"/>
                        </a:rPr>
                        <a:t>$     52,000</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11312</TotalTime>
  <Words>1311</Words>
  <Application>Microsoft Office PowerPoint</Application>
  <PresentationFormat>On-screen Show (4:3)</PresentationFormat>
  <Paragraphs>238</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Tw Cen MT</vt:lpstr>
      <vt:lpstr>Wingdings</vt:lpstr>
      <vt:lpstr>Wingdings 2</vt:lpstr>
      <vt:lpstr>Median</vt:lpstr>
      <vt:lpstr>WOODLAND School District 2019-20120 Year End Financial Summary</vt:lpstr>
      <vt:lpstr>Historical Fund Balance Summary</vt:lpstr>
      <vt:lpstr>Monthly FB Summary</vt:lpstr>
      <vt:lpstr>Fund Balance/Enrollment</vt:lpstr>
      <vt:lpstr>GF Financial Summary-YTD % of Budget</vt:lpstr>
      <vt:lpstr>Revenues/Expenditures By Object, Compared to Prior Year (does not include transfers)</vt:lpstr>
      <vt:lpstr>Items Directly Affecting Total Fund Balance</vt:lpstr>
      <vt:lpstr>GF Financial Summary-PY, YTD and Comparison to Budget</vt:lpstr>
      <vt:lpstr>Levy/Local Dollars</vt:lpstr>
      <vt:lpstr>GF Detailed Expenditures (By Program) and Comparison to Budget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661</cp:revision>
  <cp:lastPrinted>2014-11-20T22:39:06Z</cp:lastPrinted>
  <dcterms:created xsi:type="dcterms:W3CDTF">2010-10-18T22:51:52Z</dcterms:created>
  <dcterms:modified xsi:type="dcterms:W3CDTF">2020-11-16T18:38:08Z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